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ter" panose="02000503000000020004"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8"/>
    <p:restoredTop sz="94610"/>
  </p:normalViewPr>
  <p:slideViewPr>
    <p:cSldViewPr snapToGrid="0" snapToObjects="1">
      <p:cViewPr varScale="1">
        <p:scale>
          <a:sx n="75" d="100"/>
          <a:sy n="75" d="100"/>
        </p:scale>
        <p:origin x="200"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70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**Focus on Best Practices:** Briefly introduce the slide's focus on practical techniques for creating robust, production-ready Docker images.  **Mention "Building Better" and "Production-Ready."**</a:t>
            </a:r>
          </a:p>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Okay, here's a concise and professional speaker note option for that slide:</a:t>
            </a:r>
          </a:p>
          <a:p/>
          <a:p>
            <a:r>
              <a:t>**Speaker Note:**</a:t>
            </a:r>
          </a:p>
          <a:p/>
          <a:p>
            <a:r>
              <a:t>"This slide summarizes our key takeaways.  Remember to **optimize Dockerfiles early** for smaller, faster images.  **Prioritize security by design** with non-root users and robust dependency management.  Finally, **integrate security and building into your existing CI/CD pipeline for automation**.  Adopting these practices will significantly improve the resilience, performance, and security of your Dockerized applications. Let's now delve into [mention the next topic or section you'll be moving on to]."</a:t>
            </a:r>
          </a:p>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Note:**</a:t>
            </a:r>
          </a:p>
          <a:p/>
          <a:p>
            <a:r>
              <a:t>"This slide outlines the agenda for our session: Optimising Your Docker Workflow. We'll dive into three key areas: 1) achieving efficiency through lean image creation, impacting deployment speed and resource usage; 2) bolstering security with best practices to minimize vulnerabilities; and 3) establishing maintainability and consistency for reliable builds across your development lifecycle and CI/CD pipelines. Each point will be explored in detail in the following sections."</a:t>
            </a:r>
          </a:p>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emphasizes the importance of lean base images in Docker. We're discussing building efficient Docker images. Start with a minimal base image like Alpine Linux for extreme small size and reduced attack surface, or Debian Slim for better compatibility. Always check for language-specific slim or Alpine variants like `node:alpine` or `python:slim` to further minimize your image size. Choosing the right base is foundational to a lightweight and secure container."</a:t>
            </a:r>
          </a:p>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highlights the 'golden rule' of multi-stage builds. We use them to optimize our Docker images. First, the 'Build Stage' is where we compile everything, using all the necessary SDKs and tools. Then, in the 'Final Stage,' we copy *only* the resulting artifacts into a lean base image. This gives us smaller images, fewer security vulnerabilities, and quicker deployment times. This is a key practice for efficient and secure containerization."</a:t>
            </a:r>
          </a:p>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Okay, here's a concise and professional speaker note for that slide:</a:t>
            </a:r>
          </a:p>
          <a:p/>
          <a:p>
            <a:r>
              <a:t>**Speaker Note:**</a:t>
            </a:r>
          </a:p>
          <a:p/>
          <a:p>
            <a:r>
              <a:t>"This slide highlights two crucial optimizations for Docker image builds: `.dockerignore` and Layer Minimization. Explain that these are key to creating lean and performant images. First, emphasise the importance of `.dockerignore` to exclude unnecessary files like development dependencies and sensitive data. This speeds up the build process and improves security.  Then, discuss layer minimization, highlighting the impact of each `RUN`, `COPY` and `FROM` instruction.  Encourage the audience to combine related instructions with `&amp;&amp;` to reduce the number of layers and improve image size and caching efficiency. "</a:t>
            </a:r>
          </a:p>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emphasizes the importance of dependency management for lean, consistent images. We'll discuss three key strategies: First, **always pin dependency versions** to guarantee reproducible builds and avoid unexpected issues. Second, **clean up after installation within the same `RUN` instruction** to minimize image size. Finally, **avoid installing unnecessary tools** in the final image, leveraging multi-stage builds to handle build-time dependencies. Implementing these practices will significantly improve the security, speed, and reliability of your container images."</a:t>
            </a:r>
          </a:p>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   **Title Emphasis:** "Security First" - This slide reinforces our commitment to security as a priority.</a:t>
            </a:r>
          </a:p>
          <a:p>
            <a:r>
              <a:t>*   **Expand on Image Security:** Briefly explain that image security encompasses more than just smaller sizes. We're focusing on minimizing the attack surface and potential vulnerabilities.</a:t>
            </a:r>
          </a:p>
          <a:p>
            <a:r>
              <a:t>*   **Transition Cue:** This is a good point to mention what specific security measures will be discussed in the following slides (e.g., vulnerability scanning, secrets management, hardening).</a:t>
            </a:r>
          </a:p>
          <a:p>
            <a:r>
              <a:t>*   **(Optional - If Relevant):** Briefly mention the tools or processes used for achieving security, if it sets up a future topic.</a:t>
            </a:r>
          </a:p>
          <a:p>
            <a:r>
              <a:t>*   **Ignore/Remove "Processed by PPT Studio":** This is irrelevant to the audience and should be removed from the actual slide (if possible). It's likely a watermark or artifact from a presentation tool.</a:t>
            </a:r>
          </a:p>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Enhanced Security: User &amp; Command Best Practices**</a:t>
            </a:r>
          </a:p>
          <a:p/>
          <a:p>
            <a:r>
              <a:t>*   **(Main Point):**  Emphasize the importance of secure container configuration.  We're focusing on **limiting the attack surface** by configuring user permissions and command usage.</a:t>
            </a:r>
          </a:p>
          <a:p/>
          <a:p>
            <a:r>
              <a:t>*   **(User Permissions):** Highlight the necessity of running containers as non-root users. Explain that doing so reduces the potential damage if a container is compromised. Briefly mention the example of using `adduser` and `USER`.</a:t>
            </a:r>
          </a:p>
          <a:p/>
          <a:p>
            <a:r>
              <a:t>*   **(Command Usage):**  Advise preferring `COPY` over `ADD` due to its predictability and reduced risk.  Explain that `ADD`'s extra functionality can create vulnerabilities or unexpected behavior.  Keep it concise and avoid getting bogged down in technical details.</a:t>
            </a:r>
          </a:p>
          <a:p/>
          <a:p>
            <a:r>
              <a:t>*   **(Optional):** Briefly mention that these practices are crucial for compliance and building a robust security posture.</a:t>
            </a:r>
          </a:p>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Image Scanning &amp; CI/CD Integration**</a:t>
            </a:r>
          </a:p>
          <a:p/>
          <a:p>
            <a:r>
              <a:t>**Note:**</a:t>
            </a:r>
          </a:p>
          <a:p/>
          <a:p>
            <a:r>
              <a:t>This slide emphasizes the importance of proactive security through image scanning. Briefly explain how automated scanning within CI/CD pipelines (using tools like Trivy, Docker Scout, or Clair) enables early vulnerability detection in dependencies and base images. Highlight the need for continuous monitoring of deployed images to catch newly discovered threats. This integrates security seamlessly into the DevOps process.</a:t>
            </a:r>
          </a:p>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53606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0593C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0593C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www.example.com" TargetMode="External"/><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hyperlink" Target="https://www.example.com" TargetMode="External"/><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www.example.com" TargetMode="External"/><Relationship Id="rId5"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www.example.com" TargetMode="External"/><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hyperlink" Target="https://www.example.com" TargetMode="External"/><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hyperlink" Target="https://www.example.com" TargetMode="External"/><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www.example.com" TargetMode="External"/><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hyperlink" Target="https://www.example.com" TargetMode="External"/><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www.example.com" TargetMode="External"/><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hyperlink" Target="https://www.example.com" TargetMode="External"/><Relationship Id="rId6"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55600"/>
            <a:ext cx="14630400" cy="8229600"/>
          </a:xfrm>
          <a:prstGeom prst="rect">
            <a:avLst/>
          </a:prstGeom>
        </p:spPr>
      </p:pic>
      <p:sp>
        <p:nvSpPr>
          <p:cNvPr id="3" name="Shape 0"/>
          <p:cNvSpPr/>
          <p:nvPr/>
        </p:nvSpPr>
        <p:spPr>
          <a:xfrm>
            <a:off x="0" y="355600"/>
            <a:ext cx="14630400" cy="8229600"/>
          </a:xfrm>
          <a:prstGeom prst="rect">
            <a:avLst/>
          </a:prstGeom>
          <a:solidFill>
            <a:srgbClr val="0593CF">
              <a:alpha val="80000"/>
            </a:srgbClr>
          </a:solidFill>
          <a:ln/>
        </p:spPr>
        <p:txBody>
          <a:bodyPr/>
          <a:lstStyle/>
          <a:p>
            <a:endParaRPr lang="en-US"/>
          </a:p>
        </p:txBody>
      </p:sp>
      <p:sp>
        <p:nvSpPr>
          <p:cNvPr id="4" name="Text 1"/>
          <p:cNvSpPr/>
          <p:nvPr/>
        </p:nvSpPr>
        <p:spPr>
          <a:xfrm>
            <a:off x="793790" y="2243495"/>
            <a:ext cx="13042821" cy="2835354"/>
          </a:xfrm>
          <a:prstGeom prst="rect">
            <a:avLst/>
          </a:prstGeom>
          <a:noFill/>
          <a:ln/>
        </p:spPr>
        <p:txBody>
          <a:bodyPr wrap="square" lIns="0" tIns="0" rIns="0" bIns="0" rtlCol="0" anchor="t"/>
          <a:lstStyle/>
          <a:p>
            <a:pPr marL="0" indent="0" algn="ctr">
              <a:lnSpc>
                <a:spcPts val="11150"/>
              </a:lnSpc>
              <a:buNone/>
            </a:pPr>
            <a:r>
              <a:rPr lang="en-US" sz="8900" b="1" dirty="0">
                <a:solidFill>
                  <a:srgbClr val="FFFFFF"/>
                </a:solidFill>
                <a:latin typeface="Nunito Sans Bold" pitchFamily="34" charset="0"/>
                <a:ea typeface="Nunito Sans Bold" pitchFamily="34" charset="-122"/>
                <a:cs typeface="Nunito Sans Bold" pitchFamily="34" charset="-120"/>
              </a:rPr>
              <a:t>Building Better Docker Images</a:t>
            </a:r>
            <a:endParaRPr lang="en-US" sz="8900" dirty="0"/>
          </a:p>
        </p:txBody>
      </p:sp>
      <p:sp>
        <p:nvSpPr>
          <p:cNvPr id="5" name="Text 2"/>
          <p:cNvSpPr/>
          <p:nvPr/>
        </p:nvSpPr>
        <p:spPr>
          <a:xfrm>
            <a:off x="2852618" y="5419011"/>
            <a:ext cx="8925163" cy="566976"/>
          </a:xfrm>
          <a:prstGeom prst="rect">
            <a:avLst/>
          </a:prstGeom>
          <a:noFill/>
          <a:ln/>
        </p:spPr>
        <p:txBody>
          <a:bodyPr wrap="none" lIns="0" tIns="0" rIns="0" bIns="0" rtlCol="0" anchor="t"/>
          <a:lstStyle/>
          <a:p>
            <a:pPr marL="0" indent="0" algn="ctr">
              <a:lnSpc>
                <a:spcPts val="4450"/>
              </a:lnSpc>
              <a:buNone/>
            </a:pPr>
            <a:r>
              <a:rPr lang="en-US" sz="3550" b="1" dirty="0">
                <a:solidFill>
                  <a:srgbClr val="000000"/>
                </a:solidFill>
                <a:latin typeface="Nunito Sans Bold" pitchFamily="34" charset="0"/>
                <a:ea typeface="Nunito Sans Bold" pitchFamily="34" charset="-122"/>
                <a:cs typeface="Nunito Sans Bold" pitchFamily="34" charset="-120"/>
              </a:rPr>
              <a:t>Practices for Production-Ready Containers</a:t>
            </a:r>
            <a:endParaRPr lang="en-US" sz="3550" dirty="0"/>
          </a:p>
        </p:txBody>
      </p:sp>
      <p:sp>
        <p:nvSpPr>
          <p:cNvPr id="7" name="TextBox 6"/>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pic>
        <p:nvPicPr>
          <p:cNvPr id="8" name="Picture 7" descr="Screenshot 2025-09-01 at 8.38.23 AM.png"/>
          <p:cNvPicPr>
            <a:picLocks noChangeAspect="1"/>
          </p:cNvPicPr>
          <p:nvPr/>
        </p:nvPicPr>
        <p:blipFill>
          <a:blip r:embed="rId6"/>
          <a:stretch>
            <a:fillRect/>
          </a:stretch>
        </p:blipFill>
        <p:spPr>
          <a:xfrm>
            <a:off x="182880" y="182880"/>
            <a:ext cx="914400" cy="876822"/>
          </a:xfrm>
          <a:prstGeom prst="rect">
            <a:avLst/>
          </a:prstGeom>
        </p:spPr>
      </p:pic>
      <p:sp>
        <p:nvSpPr>
          <p:cNvPr id="9" name="TextBox 8"/>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499961" y="1701641"/>
            <a:ext cx="7630358" cy="708779"/>
          </a:xfrm>
          <a:prstGeom prst="rect">
            <a:avLst/>
          </a:prstGeom>
          <a:noFill/>
          <a:ln/>
        </p:spPr>
        <p:txBody>
          <a:bodyPr wrap="none" lIns="0" tIns="0" rIns="0" bIns="0" rtlCol="0" anchor="t"/>
          <a:lstStyle/>
          <a:p>
            <a:pPr marL="0" indent="0" algn="ctr">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Key Takeaways &amp; Next Steps</a:t>
            </a:r>
            <a:endParaRPr lang="en-US" sz="4450" dirty="0"/>
          </a:p>
        </p:txBody>
      </p:sp>
      <p:sp>
        <p:nvSpPr>
          <p:cNvPr id="3" name="Shape 1"/>
          <p:cNvSpPr/>
          <p:nvPr/>
        </p:nvSpPr>
        <p:spPr>
          <a:xfrm>
            <a:off x="793790" y="2864048"/>
            <a:ext cx="4196358" cy="2955250"/>
          </a:xfrm>
          <a:prstGeom prst="roundRect">
            <a:avLst>
              <a:gd name="adj" fmla="val 3224"/>
            </a:avLst>
          </a:prstGeom>
          <a:solidFill>
            <a:srgbClr val="CDEFFE"/>
          </a:solidFill>
          <a:ln w="7620">
            <a:solidFill>
              <a:srgbClr val="0593CF"/>
            </a:solidFill>
            <a:prstDash val="solid"/>
          </a:ln>
        </p:spPr>
        <p:txBody>
          <a:bodyPr/>
          <a:lstStyle/>
          <a:p>
            <a:endParaRPr lang="en-US"/>
          </a:p>
        </p:txBody>
      </p:sp>
      <p:sp>
        <p:nvSpPr>
          <p:cNvPr id="4" name="Shape 2"/>
          <p:cNvSpPr/>
          <p:nvPr/>
        </p:nvSpPr>
        <p:spPr>
          <a:xfrm>
            <a:off x="1028224" y="3098483"/>
            <a:ext cx="680442" cy="680442"/>
          </a:xfrm>
          <a:prstGeom prst="roundRect">
            <a:avLst>
              <a:gd name="adj" fmla="val 13436980"/>
            </a:avLst>
          </a:prstGeom>
          <a:solidFill>
            <a:srgbClr val="0593CF"/>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1215390" y="3247311"/>
            <a:ext cx="306110" cy="382667"/>
          </a:xfrm>
          <a:prstGeom prst="rect">
            <a:avLst/>
          </a:prstGeom>
        </p:spPr>
      </p:pic>
      <p:sp>
        <p:nvSpPr>
          <p:cNvPr id="6" name="Text 3"/>
          <p:cNvSpPr/>
          <p:nvPr/>
        </p:nvSpPr>
        <p:spPr>
          <a:xfrm>
            <a:off x="1028224" y="40057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Optimise Early</a:t>
            </a:r>
            <a:endParaRPr lang="en-US" sz="2200" dirty="0"/>
          </a:p>
        </p:txBody>
      </p:sp>
      <p:sp>
        <p:nvSpPr>
          <p:cNvPr id="7" name="Text 4"/>
          <p:cNvSpPr/>
          <p:nvPr/>
        </p:nvSpPr>
        <p:spPr>
          <a:xfrm>
            <a:off x="1028224" y="449615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Prioritise lean images from the start with minimal bases and multi-stage builds.</a:t>
            </a:r>
            <a:endParaRPr lang="en-US" sz="1750" dirty="0"/>
          </a:p>
        </p:txBody>
      </p:sp>
      <p:sp>
        <p:nvSpPr>
          <p:cNvPr id="8" name="Shape 5"/>
          <p:cNvSpPr/>
          <p:nvPr/>
        </p:nvSpPr>
        <p:spPr>
          <a:xfrm>
            <a:off x="5216962" y="2864048"/>
            <a:ext cx="4196358" cy="2955250"/>
          </a:xfrm>
          <a:prstGeom prst="roundRect">
            <a:avLst>
              <a:gd name="adj" fmla="val 3224"/>
            </a:avLst>
          </a:prstGeom>
          <a:solidFill>
            <a:srgbClr val="CDEFFE"/>
          </a:solidFill>
          <a:ln w="7620">
            <a:solidFill>
              <a:srgbClr val="0694D1"/>
            </a:solidFill>
            <a:prstDash val="solid"/>
          </a:ln>
        </p:spPr>
        <p:txBody>
          <a:bodyPr/>
          <a:lstStyle/>
          <a:p>
            <a:endParaRPr lang="en-US"/>
          </a:p>
        </p:txBody>
      </p:sp>
      <p:sp>
        <p:nvSpPr>
          <p:cNvPr id="9" name="Shape 6"/>
          <p:cNvSpPr/>
          <p:nvPr/>
        </p:nvSpPr>
        <p:spPr>
          <a:xfrm>
            <a:off x="5451396" y="3098483"/>
            <a:ext cx="680442" cy="680442"/>
          </a:xfrm>
          <a:prstGeom prst="roundRect">
            <a:avLst>
              <a:gd name="adj" fmla="val 13436980"/>
            </a:avLst>
          </a:prstGeom>
          <a:solidFill>
            <a:srgbClr val="0694D1"/>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5638562" y="3247311"/>
            <a:ext cx="306110" cy="382667"/>
          </a:xfrm>
          <a:prstGeom prst="rect">
            <a:avLst/>
          </a:prstGeom>
        </p:spPr>
      </p:pic>
      <p:sp>
        <p:nvSpPr>
          <p:cNvPr id="11" name="Text 7"/>
          <p:cNvSpPr/>
          <p:nvPr/>
        </p:nvSpPr>
        <p:spPr>
          <a:xfrm>
            <a:off x="5451396" y="40057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Secure by Design</a:t>
            </a:r>
            <a:endParaRPr lang="en-US" sz="2200" dirty="0"/>
          </a:p>
        </p:txBody>
      </p:sp>
      <p:sp>
        <p:nvSpPr>
          <p:cNvPr id="12" name="Text 8"/>
          <p:cNvSpPr/>
          <p:nvPr/>
        </p:nvSpPr>
        <p:spPr>
          <a:xfrm>
            <a:off x="5451396" y="449615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Implement non-root users, careful dependency management, and regular scanning.</a:t>
            </a:r>
            <a:endParaRPr lang="en-US" sz="1750" dirty="0"/>
          </a:p>
        </p:txBody>
      </p:sp>
      <p:sp>
        <p:nvSpPr>
          <p:cNvPr id="13" name="Shape 9"/>
          <p:cNvSpPr/>
          <p:nvPr/>
        </p:nvSpPr>
        <p:spPr>
          <a:xfrm>
            <a:off x="9640133" y="2864048"/>
            <a:ext cx="4196358" cy="2955250"/>
          </a:xfrm>
          <a:prstGeom prst="roundRect">
            <a:avLst>
              <a:gd name="adj" fmla="val 3224"/>
            </a:avLst>
          </a:prstGeom>
          <a:solidFill>
            <a:srgbClr val="CDEFFE"/>
          </a:solidFill>
          <a:ln w="7620">
            <a:solidFill>
              <a:srgbClr val="D19847"/>
            </a:solidFill>
            <a:prstDash val="solid"/>
          </a:ln>
        </p:spPr>
        <p:txBody>
          <a:bodyPr/>
          <a:lstStyle/>
          <a:p>
            <a:endParaRPr lang="en-US"/>
          </a:p>
        </p:txBody>
      </p:sp>
      <p:sp>
        <p:nvSpPr>
          <p:cNvPr id="14" name="Shape 10"/>
          <p:cNvSpPr/>
          <p:nvPr/>
        </p:nvSpPr>
        <p:spPr>
          <a:xfrm>
            <a:off x="9874568" y="3098483"/>
            <a:ext cx="680442" cy="680442"/>
          </a:xfrm>
          <a:prstGeom prst="roundRect">
            <a:avLst>
              <a:gd name="adj" fmla="val 13436980"/>
            </a:avLst>
          </a:prstGeom>
          <a:solidFill>
            <a:srgbClr val="D19847"/>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10061734" y="3247311"/>
            <a:ext cx="306110" cy="382667"/>
          </a:xfrm>
          <a:prstGeom prst="rect">
            <a:avLst/>
          </a:prstGeom>
        </p:spPr>
      </p:pic>
      <p:sp>
        <p:nvSpPr>
          <p:cNvPr id="16" name="Text 11"/>
          <p:cNvSpPr/>
          <p:nvPr/>
        </p:nvSpPr>
        <p:spPr>
          <a:xfrm>
            <a:off x="9874568" y="4005739"/>
            <a:ext cx="2872026"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Integrate &amp; Automate</a:t>
            </a:r>
            <a:endParaRPr lang="en-US" sz="2200" dirty="0"/>
          </a:p>
        </p:txBody>
      </p:sp>
      <p:sp>
        <p:nvSpPr>
          <p:cNvPr id="17" name="Text 12"/>
          <p:cNvSpPr/>
          <p:nvPr/>
        </p:nvSpPr>
        <p:spPr>
          <a:xfrm>
            <a:off x="9874568" y="449615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Make image building and security a seamless part of your CI/CD workflow.</a:t>
            </a:r>
            <a:endParaRPr lang="en-US" sz="1750" dirty="0"/>
          </a:p>
        </p:txBody>
      </p:sp>
      <p:sp>
        <p:nvSpPr>
          <p:cNvPr id="18" name="Text 13"/>
          <p:cNvSpPr/>
          <p:nvPr/>
        </p:nvSpPr>
        <p:spPr>
          <a:xfrm>
            <a:off x="793790" y="6074450"/>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FFFFFF"/>
                </a:solidFill>
                <a:latin typeface="Inter" pitchFamily="34" charset="0"/>
                <a:ea typeface="Inter" pitchFamily="34" charset="-122"/>
                <a:cs typeface="Inter" pitchFamily="34" charset="-120"/>
              </a:rPr>
              <a:t>These practices are the bedrock for resilient, performant, and secure Dockerised applications.</a:t>
            </a:r>
            <a:endParaRPr lang="en-US" sz="2200" dirty="0"/>
          </a:p>
        </p:txBody>
      </p:sp>
      <p:sp>
        <p:nvSpPr>
          <p:cNvPr id="20" name="TextBox 1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Processed by PPT Studio</a:t>
            </a:r>
          </a:p>
        </p:txBody>
      </p:sp>
      <p:pic>
        <p:nvPicPr>
          <p:cNvPr id="21" name="Picture 20" descr="Screenshot 2025-09-01 at 8.38.23 AM.png"/>
          <p:cNvPicPr>
            <a:picLocks noChangeAspect="1"/>
          </p:cNvPicPr>
          <p:nvPr/>
        </p:nvPicPr>
        <p:blipFill>
          <a:blip r:embed="rId8"/>
          <a:stretch>
            <a:fillRect/>
          </a:stretch>
        </p:blipFill>
        <p:spPr>
          <a:xfrm>
            <a:off x="182880" y="182880"/>
            <a:ext cx="914400" cy="876822"/>
          </a:xfrm>
          <a:prstGeom prst="rect">
            <a:avLst/>
          </a:prstGeom>
        </p:spPr>
      </p:pic>
      <p:sp>
        <p:nvSpPr>
          <p:cNvPr id="22" name="TextBox 21"/>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Processed by PPT Studio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37397"/>
            <a:ext cx="1135713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Agenda: Optimising Your Docker Workflow</a:t>
            </a:r>
            <a:endParaRPr lang="en-US" sz="4450" dirty="0"/>
          </a:p>
        </p:txBody>
      </p:sp>
      <p:sp>
        <p:nvSpPr>
          <p:cNvPr id="3" name="Text 1"/>
          <p:cNvSpPr/>
          <p:nvPr/>
        </p:nvSpPr>
        <p:spPr>
          <a:xfrm>
            <a:off x="793790" y="31998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In this session, we'll cover key strategies for building Docker images that are efficient, secure, and ready for production environments. We'll explore:</a:t>
            </a:r>
            <a:endParaRPr lang="en-US" sz="1750" dirty="0"/>
          </a:p>
        </p:txBody>
      </p:sp>
      <p:sp>
        <p:nvSpPr>
          <p:cNvPr id="4" name="Shape 2"/>
          <p:cNvSpPr/>
          <p:nvPr/>
        </p:nvSpPr>
        <p:spPr>
          <a:xfrm>
            <a:off x="793790" y="4180761"/>
            <a:ext cx="510302" cy="510302"/>
          </a:xfrm>
          <a:prstGeom prst="roundRect">
            <a:avLst>
              <a:gd name="adj" fmla="val 18669"/>
            </a:avLst>
          </a:prstGeom>
          <a:solidFill>
            <a:srgbClr val="CDEFFE"/>
          </a:solidFill>
          <a:ln w="7620">
            <a:solidFill>
              <a:srgbClr val="B3D5E4"/>
            </a:solidFill>
            <a:prstDash val="solid"/>
          </a:ln>
        </p:spPr>
        <p:txBody>
          <a:bodyPr/>
          <a:lstStyle/>
          <a:p>
            <a:endParaRPr lang="en-US"/>
          </a:p>
        </p:txBody>
      </p:sp>
      <p:sp>
        <p:nvSpPr>
          <p:cNvPr id="5" name="Text 3"/>
          <p:cNvSpPr/>
          <p:nvPr/>
        </p:nvSpPr>
        <p:spPr>
          <a:xfrm>
            <a:off x="878860" y="422326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000000"/>
                </a:solidFill>
                <a:latin typeface="Nunito Sans Bold" pitchFamily="34" charset="0"/>
                <a:ea typeface="Nunito Sans Bold" pitchFamily="34" charset="-122"/>
                <a:cs typeface="Nunito Sans Bold" pitchFamily="34" charset="-120"/>
              </a:rPr>
              <a:t>1</a:t>
            </a:r>
            <a:endParaRPr lang="en-US" sz="2650" dirty="0"/>
          </a:p>
        </p:txBody>
      </p:sp>
      <p:sp>
        <p:nvSpPr>
          <p:cNvPr id="6" name="Text 4"/>
          <p:cNvSpPr/>
          <p:nvPr/>
        </p:nvSpPr>
        <p:spPr>
          <a:xfrm>
            <a:off x="1530906" y="42586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Efficiency &amp; Size</a:t>
            </a:r>
            <a:endParaRPr lang="en-US" sz="2200" dirty="0"/>
          </a:p>
        </p:txBody>
      </p:sp>
      <p:sp>
        <p:nvSpPr>
          <p:cNvPr id="7" name="Text 5"/>
          <p:cNvSpPr/>
          <p:nvPr/>
        </p:nvSpPr>
        <p:spPr>
          <a:xfrm>
            <a:off x="1530906" y="4749046"/>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Crafting lean images for faster deployments and reduced resource consumption.</a:t>
            </a:r>
            <a:endParaRPr lang="en-US" sz="1750" dirty="0"/>
          </a:p>
        </p:txBody>
      </p:sp>
      <p:sp>
        <p:nvSpPr>
          <p:cNvPr id="8" name="Shape 6"/>
          <p:cNvSpPr/>
          <p:nvPr/>
        </p:nvSpPr>
        <p:spPr>
          <a:xfrm>
            <a:off x="5235893" y="4180761"/>
            <a:ext cx="510302" cy="510302"/>
          </a:xfrm>
          <a:prstGeom prst="roundRect">
            <a:avLst>
              <a:gd name="adj" fmla="val 18669"/>
            </a:avLst>
          </a:prstGeom>
          <a:solidFill>
            <a:srgbClr val="CDEFFE"/>
          </a:solidFill>
          <a:ln w="7620">
            <a:solidFill>
              <a:srgbClr val="B3D5E4"/>
            </a:solidFill>
            <a:prstDash val="solid"/>
          </a:ln>
        </p:spPr>
        <p:txBody>
          <a:bodyPr/>
          <a:lstStyle/>
          <a:p>
            <a:endParaRPr lang="en-US"/>
          </a:p>
        </p:txBody>
      </p:sp>
      <p:sp>
        <p:nvSpPr>
          <p:cNvPr id="9" name="Text 7"/>
          <p:cNvSpPr/>
          <p:nvPr/>
        </p:nvSpPr>
        <p:spPr>
          <a:xfrm>
            <a:off x="5320963" y="422326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000000"/>
                </a:solidFill>
                <a:latin typeface="Nunito Sans Bold" pitchFamily="34" charset="0"/>
                <a:ea typeface="Nunito Sans Bold" pitchFamily="34" charset="-122"/>
                <a:cs typeface="Nunito Sans Bold" pitchFamily="34" charset="-120"/>
              </a:rPr>
              <a:t>2</a:t>
            </a:r>
            <a:endParaRPr lang="en-US" sz="2650" dirty="0"/>
          </a:p>
        </p:txBody>
      </p:sp>
      <p:sp>
        <p:nvSpPr>
          <p:cNvPr id="10" name="Text 8"/>
          <p:cNvSpPr/>
          <p:nvPr/>
        </p:nvSpPr>
        <p:spPr>
          <a:xfrm>
            <a:off x="5973008" y="4258628"/>
            <a:ext cx="3005733"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Security Best Practices</a:t>
            </a:r>
            <a:endParaRPr lang="en-US" sz="2200" dirty="0"/>
          </a:p>
        </p:txBody>
      </p:sp>
      <p:sp>
        <p:nvSpPr>
          <p:cNvPr id="11" name="Text 9"/>
          <p:cNvSpPr/>
          <p:nvPr/>
        </p:nvSpPr>
        <p:spPr>
          <a:xfrm>
            <a:off x="5973008" y="4749046"/>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Minimising attack surfaces and safeguarding your applications.</a:t>
            </a:r>
            <a:endParaRPr lang="en-US" sz="1750" dirty="0"/>
          </a:p>
        </p:txBody>
      </p:sp>
      <p:sp>
        <p:nvSpPr>
          <p:cNvPr id="12" name="Shape 10"/>
          <p:cNvSpPr/>
          <p:nvPr/>
        </p:nvSpPr>
        <p:spPr>
          <a:xfrm>
            <a:off x="9677995" y="4180761"/>
            <a:ext cx="510302" cy="510302"/>
          </a:xfrm>
          <a:prstGeom prst="roundRect">
            <a:avLst>
              <a:gd name="adj" fmla="val 18669"/>
            </a:avLst>
          </a:prstGeom>
          <a:solidFill>
            <a:srgbClr val="CDEFFE"/>
          </a:solidFill>
          <a:ln w="7620">
            <a:solidFill>
              <a:srgbClr val="B3D5E4"/>
            </a:solidFill>
            <a:prstDash val="solid"/>
          </a:ln>
        </p:spPr>
        <p:txBody>
          <a:bodyPr/>
          <a:lstStyle/>
          <a:p>
            <a:endParaRPr lang="en-US"/>
          </a:p>
        </p:txBody>
      </p:sp>
      <p:sp>
        <p:nvSpPr>
          <p:cNvPr id="13" name="Text 11"/>
          <p:cNvSpPr/>
          <p:nvPr/>
        </p:nvSpPr>
        <p:spPr>
          <a:xfrm>
            <a:off x="9763065" y="422326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000000"/>
                </a:solidFill>
                <a:latin typeface="Nunito Sans Bold" pitchFamily="34" charset="0"/>
                <a:ea typeface="Nunito Sans Bold" pitchFamily="34" charset="-122"/>
                <a:cs typeface="Nunito Sans Bold" pitchFamily="34" charset="-120"/>
              </a:rPr>
              <a:t>3</a:t>
            </a:r>
            <a:endParaRPr lang="en-US" sz="2650" dirty="0"/>
          </a:p>
        </p:txBody>
      </p:sp>
      <p:sp>
        <p:nvSpPr>
          <p:cNvPr id="14" name="Text 12"/>
          <p:cNvSpPr/>
          <p:nvPr/>
        </p:nvSpPr>
        <p:spPr>
          <a:xfrm>
            <a:off x="10415111" y="4258628"/>
            <a:ext cx="3421499" cy="70866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Maintainability &amp; Consistency</a:t>
            </a:r>
            <a:endParaRPr lang="en-US" sz="2200" dirty="0"/>
          </a:p>
        </p:txBody>
      </p:sp>
      <p:sp>
        <p:nvSpPr>
          <p:cNvPr id="15" name="Text 13"/>
          <p:cNvSpPr/>
          <p:nvPr/>
        </p:nvSpPr>
        <p:spPr>
          <a:xfrm>
            <a:off x="10415111" y="5103376"/>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Ensuring reliable builds across development and CI/CD pipelines.</a:t>
            </a:r>
            <a:endParaRPr lang="en-US" sz="1750" dirty="0"/>
          </a:p>
        </p:txBody>
      </p:sp>
      <p:sp>
        <p:nvSpPr>
          <p:cNvPr id="17" name="TextBox 16"/>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pic>
        <p:nvPicPr>
          <p:cNvPr id="18" name="Picture 17" descr="Screenshot 2025-09-01 at 8.38.23 AM.png"/>
          <p:cNvPicPr>
            <a:picLocks noChangeAspect="1"/>
          </p:cNvPicPr>
          <p:nvPr/>
        </p:nvPicPr>
        <p:blipFill>
          <a:blip r:embed="rId5"/>
          <a:stretch>
            <a:fillRect/>
          </a:stretch>
        </p:blipFill>
        <p:spPr>
          <a:xfrm>
            <a:off x="182880" y="182880"/>
            <a:ext cx="914400" cy="876822"/>
          </a:xfrm>
          <a:prstGeom prst="rect">
            <a:avLst/>
          </a:prstGeom>
        </p:spPr>
      </p:pic>
      <p:sp>
        <p:nvSpPr>
          <p:cNvPr id="19" name="TextBox 18"/>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0896" y="3257906"/>
            <a:ext cx="5486400" cy="4964033"/>
          </a:xfrm>
          <a:prstGeom prst="rect">
            <a:avLst/>
          </a:prstGeom>
        </p:spPr>
      </p:pic>
      <p:sp>
        <p:nvSpPr>
          <p:cNvPr id="3" name="Text 0"/>
          <p:cNvSpPr/>
          <p:nvPr/>
        </p:nvSpPr>
        <p:spPr>
          <a:xfrm>
            <a:off x="6183630" y="877372"/>
            <a:ext cx="7585234" cy="622697"/>
          </a:xfrm>
          <a:prstGeom prst="rect">
            <a:avLst/>
          </a:prstGeom>
          <a:noFill/>
          <a:ln/>
        </p:spPr>
        <p:txBody>
          <a:bodyPr wrap="none" lIns="0" tIns="0" rIns="0" bIns="0" rtlCol="0" anchor="t"/>
          <a:lstStyle/>
          <a:p>
            <a:pPr marL="0" indent="0" algn="l">
              <a:lnSpc>
                <a:spcPts val="4900"/>
              </a:lnSpc>
              <a:buNone/>
            </a:pPr>
            <a:r>
              <a:rPr lang="en-US" sz="3900" b="1" dirty="0">
                <a:solidFill>
                  <a:srgbClr val="000000"/>
                </a:solidFill>
                <a:latin typeface="Nunito Sans Bold" pitchFamily="34" charset="0"/>
                <a:ea typeface="Nunito Sans Bold" pitchFamily="34" charset="-122"/>
                <a:cs typeface="Nunito Sans Bold" pitchFamily="34" charset="-120"/>
              </a:rPr>
              <a:t>Start Lean: Minimal Base Images</a:t>
            </a:r>
            <a:endParaRPr lang="en-US" sz="3900" dirty="0"/>
          </a:p>
        </p:txBody>
      </p:sp>
      <p:sp>
        <p:nvSpPr>
          <p:cNvPr id="4" name="Text 1"/>
          <p:cNvSpPr/>
          <p:nvPr/>
        </p:nvSpPr>
        <p:spPr>
          <a:xfrm>
            <a:off x="6183630" y="1798915"/>
            <a:ext cx="7749540" cy="637223"/>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pitchFamily="34" charset="0"/>
                <a:ea typeface="Inter" pitchFamily="34" charset="-122"/>
                <a:cs typeface="Inter" pitchFamily="34" charset="-120"/>
              </a:rPr>
              <a:t>The foundation of an efficient Docker image is its base. Choosing a minimal base image dramatically reduces size and potential vulnerabilities.</a:t>
            </a:r>
            <a:endParaRPr lang="en-US" sz="1550" dirty="0"/>
          </a:p>
        </p:txBody>
      </p:sp>
      <p:sp>
        <p:nvSpPr>
          <p:cNvPr id="5" name="Shape 2"/>
          <p:cNvSpPr/>
          <p:nvPr/>
        </p:nvSpPr>
        <p:spPr>
          <a:xfrm>
            <a:off x="6183630" y="2959060"/>
            <a:ext cx="3775115" cy="2106811"/>
          </a:xfrm>
          <a:prstGeom prst="roundRect">
            <a:avLst>
              <a:gd name="adj" fmla="val 5208"/>
            </a:avLst>
          </a:prstGeom>
          <a:solidFill>
            <a:srgbClr val="FFFFFF"/>
          </a:solidFill>
          <a:ln/>
        </p:spPr>
        <p:txBody>
          <a:bodyPr/>
          <a:lstStyle/>
          <a:p>
            <a:endParaRPr lang="en-US"/>
          </a:p>
        </p:txBody>
      </p:sp>
      <p:sp>
        <p:nvSpPr>
          <p:cNvPr id="6" name="Shape 3"/>
          <p:cNvSpPr/>
          <p:nvPr/>
        </p:nvSpPr>
        <p:spPr>
          <a:xfrm>
            <a:off x="6183630" y="2936200"/>
            <a:ext cx="3775115" cy="91440"/>
          </a:xfrm>
          <a:prstGeom prst="roundRect">
            <a:avLst>
              <a:gd name="adj" fmla="val 91514"/>
            </a:avLst>
          </a:prstGeom>
          <a:solidFill>
            <a:srgbClr val="0593CF"/>
          </a:solidFill>
          <a:ln/>
        </p:spPr>
        <p:txBody>
          <a:bodyPr/>
          <a:lstStyle/>
          <a:p>
            <a:endParaRPr lang="en-US"/>
          </a:p>
        </p:txBody>
      </p:sp>
      <p:sp>
        <p:nvSpPr>
          <p:cNvPr id="7" name="Shape 4"/>
          <p:cNvSpPr/>
          <p:nvPr/>
        </p:nvSpPr>
        <p:spPr>
          <a:xfrm>
            <a:off x="7772281" y="2660213"/>
            <a:ext cx="597694" cy="597694"/>
          </a:xfrm>
          <a:prstGeom prst="roundRect">
            <a:avLst>
              <a:gd name="adj" fmla="val 152988"/>
            </a:avLst>
          </a:prstGeom>
          <a:solidFill>
            <a:srgbClr val="0593CF"/>
          </a:solidFill>
          <a:ln/>
        </p:spPr>
        <p:txBody>
          <a:bodyPr/>
          <a:lstStyle/>
          <a:p>
            <a:endParaRPr lang="en-US"/>
          </a:p>
        </p:txBody>
      </p:sp>
      <p:sp>
        <p:nvSpPr>
          <p:cNvPr id="8" name="Text 5"/>
          <p:cNvSpPr/>
          <p:nvPr/>
        </p:nvSpPr>
        <p:spPr>
          <a:xfrm>
            <a:off x="7951589" y="2809637"/>
            <a:ext cx="239078" cy="298847"/>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Nunito Sans Bold" pitchFamily="34" charset="0"/>
                <a:ea typeface="Nunito Sans Bold" pitchFamily="34" charset="-122"/>
                <a:cs typeface="Nunito Sans Bold" pitchFamily="34" charset="-120"/>
              </a:rPr>
              <a:t>1</a:t>
            </a:r>
            <a:endParaRPr lang="en-US" sz="1850" dirty="0"/>
          </a:p>
        </p:txBody>
      </p:sp>
      <p:sp>
        <p:nvSpPr>
          <p:cNvPr id="9" name="Text 6"/>
          <p:cNvSpPr/>
          <p:nvPr/>
        </p:nvSpPr>
        <p:spPr>
          <a:xfrm>
            <a:off x="6405682" y="3457099"/>
            <a:ext cx="2490430" cy="311348"/>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Nunito Sans Bold" pitchFamily="34" charset="0"/>
                <a:ea typeface="Nunito Sans Bold" pitchFamily="34" charset="-122"/>
                <a:cs typeface="Nunito Sans Bold" pitchFamily="34" charset="-120"/>
              </a:rPr>
              <a:t>Alpine Linux</a:t>
            </a:r>
            <a:endParaRPr lang="en-US" sz="1950" dirty="0"/>
          </a:p>
        </p:txBody>
      </p:sp>
      <p:sp>
        <p:nvSpPr>
          <p:cNvPr id="10" name="Text 7"/>
          <p:cNvSpPr/>
          <p:nvPr/>
        </p:nvSpPr>
        <p:spPr>
          <a:xfrm>
            <a:off x="6405682" y="3887986"/>
            <a:ext cx="3331012" cy="955834"/>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pitchFamily="34" charset="0"/>
                <a:ea typeface="Inter" pitchFamily="34" charset="-122"/>
                <a:cs typeface="Inter" pitchFamily="34" charset="-120"/>
              </a:rPr>
              <a:t>Extremely small, designed for minimal footprints. Ideal for many applications.</a:t>
            </a:r>
            <a:endParaRPr lang="en-US" sz="1550" dirty="0"/>
          </a:p>
        </p:txBody>
      </p:sp>
      <p:sp>
        <p:nvSpPr>
          <p:cNvPr id="11" name="Shape 8"/>
          <p:cNvSpPr/>
          <p:nvPr/>
        </p:nvSpPr>
        <p:spPr>
          <a:xfrm>
            <a:off x="10157936" y="2959060"/>
            <a:ext cx="3775234" cy="2106811"/>
          </a:xfrm>
          <a:prstGeom prst="roundRect">
            <a:avLst>
              <a:gd name="adj" fmla="val 5208"/>
            </a:avLst>
          </a:prstGeom>
          <a:solidFill>
            <a:srgbClr val="FFFFFF"/>
          </a:solidFill>
          <a:ln/>
        </p:spPr>
        <p:txBody>
          <a:bodyPr/>
          <a:lstStyle/>
          <a:p>
            <a:endParaRPr lang="en-US"/>
          </a:p>
        </p:txBody>
      </p:sp>
      <p:sp>
        <p:nvSpPr>
          <p:cNvPr id="12" name="Shape 9"/>
          <p:cNvSpPr/>
          <p:nvPr/>
        </p:nvSpPr>
        <p:spPr>
          <a:xfrm>
            <a:off x="10157936" y="2936200"/>
            <a:ext cx="3775234" cy="91440"/>
          </a:xfrm>
          <a:prstGeom prst="roundRect">
            <a:avLst>
              <a:gd name="adj" fmla="val 91514"/>
            </a:avLst>
          </a:prstGeom>
          <a:solidFill>
            <a:srgbClr val="0593CF"/>
          </a:solidFill>
          <a:ln/>
        </p:spPr>
        <p:txBody>
          <a:bodyPr/>
          <a:lstStyle/>
          <a:p>
            <a:endParaRPr lang="en-US"/>
          </a:p>
        </p:txBody>
      </p:sp>
      <p:sp>
        <p:nvSpPr>
          <p:cNvPr id="13" name="Shape 10"/>
          <p:cNvSpPr/>
          <p:nvPr/>
        </p:nvSpPr>
        <p:spPr>
          <a:xfrm>
            <a:off x="11746706" y="2660213"/>
            <a:ext cx="597694" cy="597694"/>
          </a:xfrm>
          <a:prstGeom prst="roundRect">
            <a:avLst>
              <a:gd name="adj" fmla="val 152988"/>
            </a:avLst>
          </a:prstGeom>
          <a:solidFill>
            <a:srgbClr val="0593CF"/>
          </a:solidFill>
          <a:ln/>
        </p:spPr>
        <p:txBody>
          <a:bodyPr/>
          <a:lstStyle/>
          <a:p>
            <a:endParaRPr lang="en-US"/>
          </a:p>
        </p:txBody>
      </p:sp>
      <p:sp>
        <p:nvSpPr>
          <p:cNvPr id="14" name="Text 11"/>
          <p:cNvSpPr/>
          <p:nvPr/>
        </p:nvSpPr>
        <p:spPr>
          <a:xfrm>
            <a:off x="11926014" y="2809637"/>
            <a:ext cx="239078" cy="298847"/>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Nunito Sans Bold" pitchFamily="34" charset="0"/>
                <a:ea typeface="Nunito Sans Bold" pitchFamily="34" charset="-122"/>
                <a:cs typeface="Nunito Sans Bold" pitchFamily="34" charset="-120"/>
              </a:rPr>
              <a:t>2</a:t>
            </a:r>
            <a:endParaRPr lang="en-US" sz="1850" dirty="0"/>
          </a:p>
        </p:txBody>
      </p:sp>
      <p:sp>
        <p:nvSpPr>
          <p:cNvPr id="15" name="Text 12"/>
          <p:cNvSpPr/>
          <p:nvPr/>
        </p:nvSpPr>
        <p:spPr>
          <a:xfrm>
            <a:off x="10379988" y="3457099"/>
            <a:ext cx="2490430" cy="311348"/>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Nunito Sans Bold" pitchFamily="34" charset="0"/>
                <a:ea typeface="Nunito Sans Bold" pitchFamily="34" charset="-122"/>
                <a:cs typeface="Nunito Sans Bold" pitchFamily="34" charset="-120"/>
              </a:rPr>
              <a:t>Debian Slim</a:t>
            </a:r>
            <a:endParaRPr lang="en-US" sz="1950" dirty="0"/>
          </a:p>
        </p:txBody>
      </p:sp>
      <p:sp>
        <p:nvSpPr>
          <p:cNvPr id="16" name="Text 13"/>
          <p:cNvSpPr/>
          <p:nvPr/>
        </p:nvSpPr>
        <p:spPr>
          <a:xfrm>
            <a:off x="10379988" y="3887986"/>
            <a:ext cx="3331131" cy="955834"/>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pitchFamily="34" charset="0"/>
                <a:ea typeface="Inter" pitchFamily="34" charset="-122"/>
                <a:cs typeface="Inter" pitchFamily="34" charset="-120"/>
              </a:rPr>
              <a:t>A stripped-down version of Debian, offering a good balance between size and compatibility.</a:t>
            </a:r>
            <a:endParaRPr lang="en-US" sz="1550" dirty="0"/>
          </a:p>
        </p:txBody>
      </p:sp>
      <p:sp>
        <p:nvSpPr>
          <p:cNvPr id="17" name="Shape 14"/>
          <p:cNvSpPr/>
          <p:nvPr/>
        </p:nvSpPr>
        <p:spPr>
          <a:xfrm>
            <a:off x="6183630" y="5563910"/>
            <a:ext cx="7749540" cy="1788200"/>
          </a:xfrm>
          <a:prstGeom prst="roundRect">
            <a:avLst>
              <a:gd name="adj" fmla="val 6136"/>
            </a:avLst>
          </a:prstGeom>
          <a:solidFill>
            <a:srgbClr val="FFFFFF"/>
          </a:solidFill>
          <a:ln/>
        </p:spPr>
        <p:txBody>
          <a:bodyPr/>
          <a:lstStyle/>
          <a:p>
            <a:endParaRPr lang="en-US"/>
          </a:p>
        </p:txBody>
      </p:sp>
      <p:sp>
        <p:nvSpPr>
          <p:cNvPr id="18" name="Shape 15"/>
          <p:cNvSpPr/>
          <p:nvPr/>
        </p:nvSpPr>
        <p:spPr>
          <a:xfrm>
            <a:off x="6183630" y="5541050"/>
            <a:ext cx="7749540" cy="91440"/>
          </a:xfrm>
          <a:prstGeom prst="roundRect">
            <a:avLst>
              <a:gd name="adj" fmla="val 91514"/>
            </a:avLst>
          </a:prstGeom>
          <a:solidFill>
            <a:srgbClr val="0593CF"/>
          </a:solidFill>
          <a:ln/>
        </p:spPr>
        <p:txBody>
          <a:bodyPr/>
          <a:lstStyle/>
          <a:p>
            <a:endParaRPr lang="en-US"/>
          </a:p>
        </p:txBody>
      </p:sp>
      <p:sp>
        <p:nvSpPr>
          <p:cNvPr id="19" name="Shape 16"/>
          <p:cNvSpPr/>
          <p:nvPr/>
        </p:nvSpPr>
        <p:spPr>
          <a:xfrm>
            <a:off x="9759553" y="5265063"/>
            <a:ext cx="597694" cy="597694"/>
          </a:xfrm>
          <a:prstGeom prst="roundRect">
            <a:avLst>
              <a:gd name="adj" fmla="val 152988"/>
            </a:avLst>
          </a:prstGeom>
          <a:solidFill>
            <a:srgbClr val="0593CF"/>
          </a:solidFill>
          <a:ln/>
        </p:spPr>
        <p:txBody>
          <a:bodyPr/>
          <a:lstStyle/>
          <a:p>
            <a:endParaRPr lang="en-US"/>
          </a:p>
        </p:txBody>
      </p:sp>
      <p:sp>
        <p:nvSpPr>
          <p:cNvPr id="20" name="Text 17"/>
          <p:cNvSpPr/>
          <p:nvPr/>
        </p:nvSpPr>
        <p:spPr>
          <a:xfrm>
            <a:off x="9938861" y="5414486"/>
            <a:ext cx="239078" cy="298847"/>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Nunito Sans Bold" pitchFamily="34" charset="0"/>
                <a:ea typeface="Nunito Sans Bold" pitchFamily="34" charset="-122"/>
                <a:cs typeface="Nunito Sans Bold" pitchFamily="34" charset="-120"/>
              </a:rPr>
              <a:t>3</a:t>
            </a:r>
            <a:endParaRPr lang="en-US" sz="1850" dirty="0"/>
          </a:p>
        </p:txBody>
      </p:sp>
      <p:sp>
        <p:nvSpPr>
          <p:cNvPr id="21" name="Text 18"/>
          <p:cNvSpPr/>
          <p:nvPr/>
        </p:nvSpPr>
        <p:spPr>
          <a:xfrm>
            <a:off x="6405682" y="6061948"/>
            <a:ext cx="3164086" cy="311348"/>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Nunito Sans Bold" pitchFamily="34" charset="0"/>
                <a:ea typeface="Nunito Sans Bold" pitchFamily="34" charset="-122"/>
                <a:cs typeface="Nunito Sans Bold" pitchFamily="34" charset="-120"/>
              </a:rPr>
              <a:t>Language-Specific Variants</a:t>
            </a:r>
            <a:endParaRPr lang="en-US" sz="1950" dirty="0"/>
          </a:p>
        </p:txBody>
      </p:sp>
      <p:sp>
        <p:nvSpPr>
          <p:cNvPr id="22" name="Text 19"/>
          <p:cNvSpPr/>
          <p:nvPr/>
        </p:nvSpPr>
        <p:spPr>
          <a:xfrm>
            <a:off x="6405682" y="6492835"/>
            <a:ext cx="7305437" cy="637223"/>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pitchFamily="34" charset="0"/>
                <a:ea typeface="Inter" pitchFamily="34" charset="-122"/>
                <a:cs typeface="Inter" pitchFamily="34" charset="-120"/>
              </a:rPr>
              <a:t>Many language runtimes offer slim or alpine variants (e.g., node:alpine, python:slim).</a:t>
            </a:r>
            <a:endParaRPr lang="en-US" sz="1550" dirty="0"/>
          </a:p>
        </p:txBody>
      </p:sp>
      <p:sp>
        <p:nvSpPr>
          <p:cNvPr id="24" name="TextBox 2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pic>
        <p:nvPicPr>
          <p:cNvPr id="25" name="Picture 24" descr="Screenshot 2025-09-01 at 8.38.23 AM.png"/>
          <p:cNvPicPr>
            <a:picLocks noChangeAspect="1"/>
          </p:cNvPicPr>
          <p:nvPr/>
        </p:nvPicPr>
        <p:blipFill>
          <a:blip r:embed="rId6"/>
          <a:stretch>
            <a:fillRect/>
          </a:stretch>
        </p:blipFill>
        <p:spPr>
          <a:xfrm>
            <a:off x="182880" y="182880"/>
            <a:ext cx="914400" cy="876822"/>
          </a:xfrm>
          <a:prstGeom prst="rect">
            <a:avLst/>
          </a:prstGeom>
        </p:spPr>
      </p:pic>
      <p:sp>
        <p:nvSpPr>
          <p:cNvPr id="26" name="TextBox 2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73054"/>
            <a:ext cx="962894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Multi-Stage Builds: The Golden Rule</a:t>
            </a:r>
            <a:endParaRPr lang="en-US" sz="4450" dirty="0"/>
          </a:p>
        </p:txBody>
      </p:sp>
      <p:sp>
        <p:nvSpPr>
          <p:cNvPr id="3" name="Text 1"/>
          <p:cNvSpPr/>
          <p:nvPr/>
        </p:nvSpPr>
        <p:spPr>
          <a:xfrm>
            <a:off x="793790" y="273546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Multi-stage builds are critical for creating small, secure, and production-ready images by separating build-time dependencies from runtime necessities.</a:t>
            </a:r>
            <a:endParaRPr lang="en-US" sz="1750" dirty="0"/>
          </a:p>
        </p:txBody>
      </p:sp>
      <p:pic>
        <p:nvPicPr>
          <p:cNvPr id="4" name="Image 0" descr="preencoded.png"/>
          <p:cNvPicPr>
            <a:picLocks noChangeAspect="1"/>
          </p:cNvPicPr>
          <p:nvPr/>
        </p:nvPicPr>
        <p:blipFill>
          <a:blip r:embed="rId3"/>
          <a:stretch>
            <a:fillRect/>
          </a:stretch>
        </p:blipFill>
        <p:spPr>
          <a:xfrm>
            <a:off x="793790" y="3716417"/>
            <a:ext cx="4347567" cy="907256"/>
          </a:xfrm>
          <a:prstGeom prst="rect">
            <a:avLst/>
          </a:prstGeom>
        </p:spPr>
      </p:pic>
      <p:sp>
        <p:nvSpPr>
          <p:cNvPr id="5" name="Text 2"/>
          <p:cNvSpPr/>
          <p:nvPr/>
        </p:nvSpPr>
        <p:spPr>
          <a:xfrm>
            <a:off x="1020604" y="485048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Build Stage</a:t>
            </a:r>
            <a:endParaRPr lang="en-US" sz="2200" dirty="0"/>
          </a:p>
        </p:txBody>
      </p:sp>
      <p:sp>
        <p:nvSpPr>
          <p:cNvPr id="6" name="Text 3"/>
          <p:cNvSpPr/>
          <p:nvPr/>
        </p:nvSpPr>
        <p:spPr>
          <a:xfrm>
            <a:off x="1020604" y="5340906"/>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Compile your application, run tests, and generate artefacts using all necessary tools.</a:t>
            </a:r>
            <a:endParaRPr lang="en-US" sz="1750" dirty="0"/>
          </a:p>
        </p:txBody>
      </p:sp>
      <p:pic>
        <p:nvPicPr>
          <p:cNvPr id="7" name="Image 1" descr="preencoded.png"/>
          <p:cNvPicPr>
            <a:picLocks noChangeAspect="1"/>
          </p:cNvPicPr>
          <p:nvPr/>
        </p:nvPicPr>
        <p:blipFill>
          <a:blip r:embed="rId4"/>
          <a:stretch>
            <a:fillRect/>
          </a:stretch>
        </p:blipFill>
        <p:spPr>
          <a:xfrm>
            <a:off x="5141357" y="3716417"/>
            <a:ext cx="4347567" cy="907256"/>
          </a:xfrm>
          <a:prstGeom prst="rect">
            <a:avLst/>
          </a:prstGeom>
        </p:spPr>
      </p:pic>
      <p:sp>
        <p:nvSpPr>
          <p:cNvPr id="8" name="Text 4"/>
          <p:cNvSpPr/>
          <p:nvPr/>
        </p:nvSpPr>
        <p:spPr>
          <a:xfrm>
            <a:off x="5368171" y="485048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Final Stage</a:t>
            </a:r>
            <a:endParaRPr lang="en-US" sz="2200" dirty="0"/>
          </a:p>
        </p:txBody>
      </p:sp>
      <p:sp>
        <p:nvSpPr>
          <p:cNvPr id="9" name="Text 5"/>
          <p:cNvSpPr/>
          <p:nvPr/>
        </p:nvSpPr>
        <p:spPr>
          <a:xfrm>
            <a:off x="5368171" y="5340906"/>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Copy only the compiled artefacts to a minimal base image, leaving build tools behind.</a:t>
            </a:r>
            <a:endParaRPr lang="en-US" sz="1750" dirty="0"/>
          </a:p>
        </p:txBody>
      </p:sp>
      <p:pic>
        <p:nvPicPr>
          <p:cNvPr id="10" name="Image 2" descr="preencoded.png"/>
          <p:cNvPicPr>
            <a:picLocks noChangeAspect="1"/>
          </p:cNvPicPr>
          <p:nvPr/>
        </p:nvPicPr>
        <p:blipFill>
          <a:blip r:embed="rId5"/>
          <a:stretch>
            <a:fillRect/>
          </a:stretch>
        </p:blipFill>
        <p:spPr>
          <a:xfrm>
            <a:off x="9488924" y="3716417"/>
            <a:ext cx="4347567" cy="907256"/>
          </a:xfrm>
          <a:prstGeom prst="rect">
            <a:avLst/>
          </a:prstGeom>
        </p:spPr>
      </p:pic>
      <p:sp>
        <p:nvSpPr>
          <p:cNvPr id="11" name="Text 6"/>
          <p:cNvSpPr/>
          <p:nvPr/>
        </p:nvSpPr>
        <p:spPr>
          <a:xfrm>
            <a:off x="9715738" y="485048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Result</a:t>
            </a:r>
            <a:endParaRPr lang="en-US" sz="2200" dirty="0"/>
          </a:p>
        </p:txBody>
      </p:sp>
      <p:sp>
        <p:nvSpPr>
          <p:cNvPr id="12" name="Text 7"/>
          <p:cNvSpPr/>
          <p:nvPr/>
        </p:nvSpPr>
        <p:spPr>
          <a:xfrm>
            <a:off x="9715738" y="5340906"/>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Significantly smaller image, reduced attack surface, and faster deployments.</a:t>
            </a:r>
            <a:endParaRPr lang="en-US" sz="1750" dirty="0"/>
          </a:p>
        </p:txBody>
      </p:sp>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Processed by PPT Studio</a:t>
            </a:r>
          </a:p>
        </p:txBody>
      </p:sp>
      <p:pic>
        <p:nvPicPr>
          <p:cNvPr id="15" name="Picture 14" descr="Screenshot 2025-09-01 at 8.38.23 AM.png"/>
          <p:cNvPicPr>
            <a:picLocks noChangeAspect="1"/>
          </p:cNvPicPr>
          <p:nvPr/>
        </p:nvPicPr>
        <p:blipFill>
          <a:blip r:embed="rId8"/>
          <a:stretch>
            <a:fillRect/>
          </a:stretch>
        </p:blipFill>
        <p:spPr>
          <a:xfrm>
            <a:off x="182880" y="182880"/>
            <a:ext cx="914400" cy="876822"/>
          </a:xfrm>
          <a:prstGeom prst="rect">
            <a:avLst/>
          </a:prstGeom>
        </p:spPr>
      </p:pic>
      <p:sp>
        <p:nvSpPr>
          <p:cNvPr id="16" name="TextBox 1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Processed by PPT Studio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787" y="859333"/>
            <a:ext cx="7596426" cy="1381601"/>
          </a:xfrm>
          <a:prstGeom prst="rect">
            <a:avLst/>
          </a:prstGeom>
          <a:noFill/>
          <a:ln/>
        </p:spPr>
        <p:txBody>
          <a:bodyPr wrap="square" lIns="0" tIns="0" rIns="0" bIns="0" rtlCol="0" anchor="t"/>
          <a:lstStyle/>
          <a:p>
            <a:pPr marL="0" indent="0" algn="l">
              <a:lnSpc>
                <a:spcPts val="5400"/>
              </a:lnSpc>
              <a:buNone/>
            </a:pPr>
            <a:r>
              <a:rPr lang="en-US" sz="3600" b="1" dirty="0">
                <a:solidFill>
                  <a:srgbClr val="000000"/>
                </a:solidFill>
                <a:latin typeface="Nunito Sans Bold" pitchFamily="34" charset="0"/>
                <a:ea typeface="Nunito Sans Bold" pitchFamily="34" charset="-122"/>
                <a:cs typeface="Nunito Sans Bold" pitchFamily="34" charset="-120"/>
              </a:rPr>
              <a:t>Optimise with .dockerignore &amp; Layer Minimisation</a:t>
            </a:r>
            <a:endParaRPr lang="en-US" sz="3600" dirty="0"/>
          </a:p>
        </p:txBody>
      </p:sp>
      <p:sp>
        <p:nvSpPr>
          <p:cNvPr id="4" name="Text 1"/>
          <p:cNvSpPr/>
          <p:nvPr/>
        </p:nvSpPr>
        <p:spPr>
          <a:xfrm>
            <a:off x="773787" y="2323148"/>
            <a:ext cx="7596426" cy="707469"/>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Inter" pitchFamily="34" charset="0"/>
                <a:ea typeface="Inter" pitchFamily="34" charset="-122"/>
                <a:cs typeface="Inter" pitchFamily="34" charset="-120"/>
              </a:rPr>
              <a:t>These two practices work hand-in-hand to ensure your Docker images are as lean and performant as possible.</a:t>
            </a:r>
            <a:endParaRPr lang="en-US" sz="1700" dirty="0"/>
          </a:p>
        </p:txBody>
      </p:sp>
      <p:sp>
        <p:nvSpPr>
          <p:cNvPr id="5" name="Text 2"/>
          <p:cNvSpPr/>
          <p:nvPr/>
        </p:nvSpPr>
        <p:spPr>
          <a:xfrm>
            <a:off x="773787" y="3500318"/>
            <a:ext cx="3528536" cy="828913"/>
          </a:xfrm>
          <a:prstGeom prst="rect">
            <a:avLst/>
          </a:prstGeom>
          <a:noFill/>
          <a:ln/>
        </p:spPr>
        <p:txBody>
          <a:bodyPr wrap="square" lIns="0" tIns="0" rIns="0" bIns="0" rtlCol="0" anchor="t"/>
          <a:lstStyle/>
          <a:p>
            <a:pPr marL="0" indent="0" algn="l">
              <a:lnSpc>
                <a:spcPts val="3250"/>
              </a:lnSpc>
              <a:buNone/>
            </a:pPr>
            <a:r>
              <a:rPr lang="en-US" sz="2600" b="1" dirty="0">
                <a:solidFill>
                  <a:srgbClr val="000000"/>
                </a:solidFill>
                <a:latin typeface="Nunito Sans Bold" pitchFamily="34" charset="0"/>
                <a:ea typeface="Nunito Sans Bold" pitchFamily="34" charset="-122"/>
                <a:cs typeface="Nunito Sans Bold" pitchFamily="34" charset="-120"/>
              </a:rPr>
              <a:t>Leverage .dockerignore</a:t>
            </a:r>
            <a:endParaRPr lang="en-US" sz="2600" dirty="0"/>
          </a:p>
        </p:txBody>
      </p:sp>
      <p:sp>
        <p:nvSpPr>
          <p:cNvPr id="6" name="Text 3"/>
          <p:cNvSpPr/>
          <p:nvPr/>
        </p:nvSpPr>
        <p:spPr>
          <a:xfrm>
            <a:off x="773787" y="4550212"/>
            <a:ext cx="3528536" cy="106882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Exclude development files (e.g., </a:t>
            </a:r>
            <a:r>
              <a:rPr lang="en-US" sz="1700" dirty="0">
                <a:solidFill>
                  <a:srgbClr val="000000"/>
                </a:solidFill>
                <a:highlight>
                  <a:srgbClr val="F2F2F2"/>
                </a:highlight>
                <a:latin typeface="Consolas" pitchFamily="34" charset="0"/>
                <a:ea typeface="Consolas" pitchFamily="34" charset="-122"/>
                <a:cs typeface="Consolas" pitchFamily="34" charset="-120"/>
              </a:rPr>
              <a:t>.git</a:t>
            </a:r>
            <a:r>
              <a:rPr lang="en-US" sz="1700" dirty="0">
                <a:solidFill>
                  <a:srgbClr val="000000"/>
                </a:solidFill>
                <a:latin typeface="Inter" pitchFamily="34" charset="0"/>
                <a:ea typeface="Inter" pitchFamily="34" charset="-122"/>
                <a:cs typeface="Inter" pitchFamily="34" charset="-120"/>
              </a:rPr>
              <a:t>, </a:t>
            </a:r>
            <a:r>
              <a:rPr lang="en-US" sz="1700" dirty="0">
                <a:solidFill>
                  <a:srgbClr val="000000"/>
                </a:solidFill>
                <a:highlight>
                  <a:srgbClr val="F2F2F2"/>
                </a:highlight>
                <a:latin typeface="Consolas" pitchFamily="34" charset="0"/>
                <a:ea typeface="Consolas" pitchFamily="34" charset="-122"/>
                <a:cs typeface="Consolas" pitchFamily="34" charset="-120"/>
              </a:rPr>
              <a:t>node_modules</a:t>
            </a:r>
            <a:r>
              <a:rPr lang="en-US" sz="1700" dirty="0">
                <a:solidFill>
                  <a:srgbClr val="000000"/>
                </a:solidFill>
                <a:latin typeface="Inter" pitchFamily="34" charset="0"/>
                <a:ea typeface="Inter" pitchFamily="34" charset="-122"/>
                <a:cs typeface="Inter" pitchFamily="34" charset="-120"/>
              </a:rPr>
              <a:t>, local temp files).</a:t>
            </a:r>
            <a:endParaRPr lang="en-US" sz="1700" dirty="0"/>
          </a:p>
        </p:txBody>
      </p:sp>
      <p:sp>
        <p:nvSpPr>
          <p:cNvPr id="7" name="Text 4"/>
          <p:cNvSpPr/>
          <p:nvPr/>
        </p:nvSpPr>
        <p:spPr>
          <a:xfrm>
            <a:off x="773787" y="5696307"/>
            <a:ext cx="3528536" cy="70746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Speeds up build context transfer.</a:t>
            </a:r>
            <a:endParaRPr lang="en-US" sz="1700" dirty="0"/>
          </a:p>
        </p:txBody>
      </p:sp>
      <p:sp>
        <p:nvSpPr>
          <p:cNvPr id="8" name="Text 5"/>
          <p:cNvSpPr/>
          <p:nvPr/>
        </p:nvSpPr>
        <p:spPr>
          <a:xfrm>
            <a:off x="773787" y="6481048"/>
            <a:ext cx="3528536" cy="106120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Prevents sensitive or unnecessary files from being added.</a:t>
            </a:r>
            <a:endParaRPr lang="en-US" sz="1700" dirty="0"/>
          </a:p>
        </p:txBody>
      </p:sp>
      <p:sp>
        <p:nvSpPr>
          <p:cNvPr id="9" name="Text 6"/>
          <p:cNvSpPr/>
          <p:nvPr/>
        </p:nvSpPr>
        <p:spPr>
          <a:xfrm>
            <a:off x="4849297" y="3500318"/>
            <a:ext cx="3316367" cy="414457"/>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Nunito Sans Bold" pitchFamily="34" charset="0"/>
                <a:ea typeface="Nunito Sans Bold" pitchFamily="34" charset="-122"/>
                <a:cs typeface="Nunito Sans Bold" pitchFamily="34" charset="-120"/>
              </a:rPr>
              <a:t>Minimise Layers</a:t>
            </a:r>
            <a:endParaRPr lang="en-US" sz="2600" dirty="0"/>
          </a:p>
        </p:txBody>
      </p:sp>
      <p:sp>
        <p:nvSpPr>
          <p:cNvPr id="10" name="Text 7"/>
          <p:cNvSpPr/>
          <p:nvPr/>
        </p:nvSpPr>
        <p:spPr>
          <a:xfrm>
            <a:off x="4849297" y="4135755"/>
            <a:ext cx="3528536" cy="72270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Combine related </a:t>
            </a:r>
            <a:r>
              <a:rPr lang="en-US" sz="1700" dirty="0">
                <a:solidFill>
                  <a:srgbClr val="000000"/>
                </a:solidFill>
                <a:highlight>
                  <a:srgbClr val="F2F2F2"/>
                </a:highlight>
                <a:latin typeface="Consolas" pitchFamily="34" charset="0"/>
                <a:ea typeface="Consolas" pitchFamily="34" charset="-122"/>
                <a:cs typeface="Consolas" pitchFamily="34" charset="-120"/>
              </a:rPr>
              <a:t>RUN</a:t>
            </a:r>
            <a:r>
              <a:rPr lang="en-US" sz="1700" dirty="0">
                <a:solidFill>
                  <a:srgbClr val="000000"/>
                </a:solidFill>
                <a:latin typeface="Inter" pitchFamily="34" charset="0"/>
                <a:ea typeface="Inter" pitchFamily="34" charset="-122"/>
                <a:cs typeface="Inter" pitchFamily="34" charset="-120"/>
              </a:rPr>
              <a:t> instructions using </a:t>
            </a:r>
            <a:r>
              <a:rPr lang="en-US" sz="1700" dirty="0">
                <a:solidFill>
                  <a:srgbClr val="000000"/>
                </a:solidFill>
                <a:highlight>
                  <a:srgbClr val="F2F2F2"/>
                </a:highlight>
                <a:latin typeface="Consolas" pitchFamily="34" charset="0"/>
                <a:ea typeface="Consolas" pitchFamily="34" charset="-122"/>
                <a:cs typeface="Consolas" pitchFamily="34" charset="-120"/>
              </a:rPr>
              <a:t>&amp;&amp;</a:t>
            </a:r>
            <a:r>
              <a:rPr lang="en-US" sz="1700" dirty="0">
                <a:solidFill>
                  <a:srgbClr val="000000"/>
                </a:solidFill>
                <a:latin typeface="Inter" pitchFamily="34" charset="0"/>
                <a:ea typeface="Inter" pitchFamily="34" charset="-122"/>
                <a:cs typeface="Inter" pitchFamily="34" charset="-120"/>
              </a:rPr>
              <a:t>.</a:t>
            </a:r>
            <a:endParaRPr lang="en-US" sz="1700" dirty="0"/>
          </a:p>
        </p:txBody>
      </p:sp>
      <p:sp>
        <p:nvSpPr>
          <p:cNvPr id="11" name="Text 8"/>
          <p:cNvSpPr/>
          <p:nvPr/>
        </p:nvSpPr>
        <p:spPr>
          <a:xfrm>
            <a:off x="4849297" y="4935736"/>
            <a:ext cx="3528536" cy="106882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Each </a:t>
            </a:r>
            <a:r>
              <a:rPr lang="en-US" sz="1700" dirty="0">
                <a:solidFill>
                  <a:srgbClr val="000000"/>
                </a:solidFill>
                <a:highlight>
                  <a:srgbClr val="F2F2F2"/>
                </a:highlight>
                <a:latin typeface="Consolas" pitchFamily="34" charset="0"/>
                <a:ea typeface="Consolas" pitchFamily="34" charset="-122"/>
                <a:cs typeface="Consolas" pitchFamily="34" charset="-120"/>
              </a:rPr>
              <a:t>RUN</a:t>
            </a:r>
            <a:r>
              <a:rPr lang="en-US" sz="1700" dirty="0">
                <a:solidFill>
                  <a:srgbClr val="000000"/>
                </a:solidFill>
                <a:latin typeface="Inter" pitchFamily="34" charset="0"/>
                <a:ea typeface="Inter" pitchFamily="34" charset="-122"/>
                <a:cs typeface="Inter" pitchFamily="34" charset="-120"/>
              </a:rPr>
              <a:t>, </a:t>
            </a:r>
            <a:r>
              <a:rPr lang="en-US" sz="1700" dirty="0">
                <a:solidFill>
                  <a:srgbClr val="000000"/>
                </a:solidFill>
                <a:highlight>
                  <a:srgbClr val="F2F2F2"/>
                </a:highlight>
                <a:latin typeface="Consolas" pitchFamily="34" charset="0"/>
                <a:ea typeface="Consolas" pitchFamily="34" charset="-122"/>
                <a:cs typeface="Consolas" pitchFamily="34" charset="-120"/>
              </a:rPr>
              <a:t>COPY</a:t>
            </a:r>
            <a:r>
              <a:rPr lang="en-US" sz="1700" dirty="0">
                <a:solidFill>
                  <a:srgbClr val="000000"/>
                </a:solidFill>
                <a:latin typeface="Inter" pitchFamily="34" charset="0"/>
                <a:ea typeface="Inter" pitchFamily="34" charset="-122"/>
                <a:cs typeface="Inter" pitchFamily="34" charset="-120"/>
              </a:rPr>
              <a:t>, </a:t>
            </a:r>
            <a:r>
              <a:rPr lang="en-US" sz="1700" dirty="0">
                <a:solidFill>
                  <a:srgbClr val="000000"/>
                </a:solidFill>
                <a:highlight>
                  <a:srgbClr val="F2F2F2"/>
                </a:highlight>
                <a:latin typeface="Consolas" pitchFamily="34" charset="0"/>
                <a:ea typeface="Consolas" pitchFamily="34" charset="-122"/>
                <a:cs typeface="Consolas" pitchFamily="34" charset="-120"/>
              </a:rPr>
              <a:t>FROM</a:t>
            </a:r>
            <a:r>
              <a:rPr lang="en-US" sz="1700" dirty="0">
                <a:solidFill>
                  <a:srgbClr val="000000"/>
                </a:solidFill>
                <a:latin typeface="Inter" pitchFamily="34" charset="0"/>
                <a:ea typeface="Inter" pitchFamily="34" charset="-122"/>
                <a:cs typeface="Inter" pitchFamily="34" charset="-120"/>
              </a:rPr>
              <a:t> command creates a new layer.</a:t>
            </a:r>
            <a:endParaRPr lang="en-US" sz="1700" dirty="0"/>
          </a:p>
        </p:txBody>
      </p:sp>
      <p:sp>
        <p:nvSpPr>
          <p:cNvPr id="12" name="Text 9"/>
          <p:cNvSpPr/>
          <p:nvPr/>
        </p:nvSpPr>
        <p:spPr>
          <a:xfrm>
            <a:off x="4849297" y="6081832"/>
            <a:ext cx="3528536" cy="106120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Fewer layers result in smaller images and better cache utilisation.</a:t>
            </a:r>
            <a:endParaRPr lang="en-US" sz="1700" dirty="0"/>
          </a:p>
        </p:txBody>
      </p:sp>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pic>
        <p:nvPicPr>
          <p:cNvPr id="15" name="Picture 14" descr="Screenshot 2025-09-01 at 8.38.23 AM.png"/>
          <p:cNvPicPr>
            <a:picLocks noChangeAspect="1"/>
          </p:cNvPicPr>
          <p:nvPr/>
        </p:nvPicPr>
        <p:blipFill>
          <a:blip r:embed="rId6"/>
          <a:stretch>
            <a:fillRect/>
          </a:stretch>
        </p:blipFill>
        <p:spPr>
          <a:xfrm>
            <a:off x="182880" y="182880"/>
            <a:ext cx="914400" cy="876822"/>
          </a:xfrm>
          <a:prstGeom prst="rect">
            <a:avLst/>
          </a:prstGeom>
        </p:spPr>
      </p:pic>
      <p:sp>
        <p:nvSpPr>
          <p:cNvPr id="16" name="TextBox 1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33801"/>
            <a:ext cx="976729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Dependency Management &amp; Cleanup</a:t>
            </a:r>
            <a:endParaRPr lang="en-US" sz="4450" dirty="0"/>
          </a:p>
        </p:txBody>
      </p:sp>
      <p:sp>
        <p:nvSpPr>
          <p:cNvPr id="3" name="Text 1"/>
          <p:cNvSpPr/>
          <p:nvPr/>
        </p:nvSpPr>
        <p:spPr>
          <a:xfrm>
            <a:off x="793790" y="299620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Consistent and clean images rely on disciplined dependency management and thorough post-installation cleanup.</a:t>
            </a:r>
            <a:endParaRPr lang="en-US" sz="1750" dirty="0"/>
          </a:p>
        </p:txBody>
      </p:sp>
      <p:sp>
        <p:nvSpPr>
          <p:cNvPr id="4" name="Shape 2"/>
          <p:cNvSpPr/>
          <p:nvPr/>
        </p:nvSpPr>
        <p:spPr>
          <a:xfrm>
            <a:off x="793790" y="3614261"/>
            <a:ext cx="13042821" cy="2781419"/>
          </a:xfrm>
          <a:prstGeom prst="roundRect">
            <a:avLst>
              <a:gd name="adj" fmla="val 3425"/>
            </a:avLst>
          </a:prstGeom>
          <a:solidFill>
            <a:srgbClr val="CDEFFE"/>
          </a:solidFill>
          <a:ln w="7620">
            <a:solidFill>
              <a:srgbClr val="B3D5E4"/>
            </a:solidFill>
            <a:prstDash val="solid"/>
          </a:ln>
        </p:spPr>
        <p:txBody>
          <a:bodyPr/>
          <a:lstStyle/>
          <a:p>
            <a:endParaRPr lang="en-US"/>
          </a:p>
        </p:txBody>
      </p:sp>
      <p:sp>
        <p:nvSpPr>
          <p:cNvPr id="5" name="Shape 3"/>
          <p:cNvSpPr/>
          <p:nvPr/>
        </p:nvSpPr>
        <p:spPr>
          <a:xfrm>
            <a:off x="801410" y="3621881"/>
            <a:ext cx="4342448" cy="2766179"/>
          </a:xfrm>
          <a:prstGeom prst="roundRect">
            <a:avLst>
              <a:gd name="adj" fmla="val 3444"/>
            </a:avLst>
          </a:prstGeom>
          <a:solidFill>
            <a:srgbClr val="CDEFFE"/>
          </a:solidFill>
          <a:ln/>
        </p:spPr>
        <p:txBody>
          <a:bodyPr/>
          <a:lstStyle/>
          <a:p>
            <a:endParaRPr lang="en-US"/>
          </a:p>
        </p:txBody>
      </p:sp>
      <p:sp>
        <p:nvSpPr>
          <p:cNvPr id="6" name="Text 4"/>
          <p:cNvSpPr/>
          <p:nvPr/>
        </p:nvSpPr>
        <p:spPr>
          <a:xfrm>
            <a:off x="1028224" y="3848695"/>
            <a:ext cx="3334464"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Pin Dependency Versions</a:t>
            </a:r>
            <a:endParaRPr lang="en-US" sz="2200" dirty="0"/>
          </a:p>
        </p:txBody>
      </p:sp>
      <p:sp>
        <p:nvSpPr>
          <p:cNvPr id="7" name="Text 5"/>
          <p:cNvSpPr/>
          <p:nvPr/>
        </p:nvSpPr>
        <p:spPr>
          <a:xfrm>
            <a:off x="1028224" y="4339114"/>
            <a:ext cx="3888819"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Always specify exact versions for packages and dependencies. This ensures reproducible builds across all environments.</a:t>
            </a:r>
            <a:endParaRPr lang="en-US" sz="1750" dirty="0"/>
          </a:p>
        </p:txBody>
      </p:sp>
      <p:sp>
        <p:nvSpPr>
          <p:cNvPr id="8" name="Shape 6"/>
          <p:cNvSpPr/>
          <p:nvPr/>
        </p:nvSpPr>
        <p:spPr>
          <a:xfrm>
            <a:off x="5143857" y="3621881"/>
            <a:ext cx="4342567" cy="2766179"/>
          </a:xfrm>
          <a:prstGeom prst="rect">
            <a:avLst/>
          </a:prstGeom>
          <a:solidFill>
            <a:srgbClr val="CDEFFE"/>
          </a:solidFill>
          <a:ln/>
        </p:spPr>
        <p:txBody>
          <a:bodyPr/>
          <a:lstStyle/>
          <a:p>
            <a:endParaRPr lang="en-US"/>
          </a:p>
        </p:txBody>
      </p:sp>
      <p:sp>
        <p:nvSpPr>
          <p:cNvPr id="9" name="Shape 7"/>
          <p:cNvSpPr/>
          <p:nvPr/>
        </p:nvSpPr>
        <p:spPr>
          <a:xfrm>
            <a:off x="5143857" y="3621881"/>
            <a:ext cx="30480" cy="2766179"/>
          </a:xfrm>
          <a:prstGeom prst="roundRect">
            <a:avLst>
              <a:gd name="adj" fmla="val 312558"/>
            </a:avLst>
          </a:prstGeom>
          <a:solidFill>
            <a:srgbClr val="B3D5E4"/>
          </a:solidFill>
          <a:ln/>
        </p:spPr>
        <p:txBody>
          <a:bodyPr/>
          <a:lstStyle/>
          <a:p>
            <a:endParaRPr lang="en-US"/>
          </a:p>
        </p:txBody>
      </p:sp>
      <p:sp>
        <p:nvSpPr>
          <p:cNvPr id="10" name="Text 8"/>
          <p:cNvSpPr/>
          <p:nvPr/>
        </p:nvSpPr>
        <p:spPr>
          <a:xfrm>
            <a:off x="5370671" y="3848695"/>
            <a:ext cx="3531632"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Clean Up After Installation</a:t>
            </a:r>
            <a:endParaRPr lang="en-US" sz="2200" dirty="0"/>
          </a:p>
        </p:txBody>
      </p:sp>
      <p:sp>
        <p:nvSpPr>
          <p:cNvPr id="11" name="Text 9"/>
          <p:cNvSpPr/>
          <p:nvPr/>
        </p:nvSpPr>
        <p:spPr>
          <a:xfrm>
            <a:off x="5370671" y="4339114"/>
            <a:ext cx="3888938" cy="1822132"/>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Immediately remove package caches, temporary files, and build artefacts within the same </a:t>
            </a:r>
            <a:r>
              <a:rPr lang="en-US" sz="1750" dirty="0">
                <a:solidFill>
                  <a:srgbClr val="000000"/>
                </a:solidFill>
                <a:highlight>
                  <a:srgbClr val="F2F2F2"/>
                </a:highlight>
                <a:latin typeface="Consolas" pitchFamily="34" charset="0"/>
                <a:ea typeface="Consolas" pitchFamily="34" charset="-122"/>
                <a:cs typeface="Consolas" pitchFamily="34" charset="-120"/>
              </a:rPr>
              <a:t>RUN</a:t>
            </a:r>
            <a:r>
              <a:rPr lang="en-US" sz="1750" dirty="0">
                <a:solidFill>
                  <a:srgbClr val="000000"/>
                </a:solidFill>
                <a:latin typeface="Inter" pitchFamily="34" charset="0"/>
                <a:ea typeface="Inter" pitchFamily="34" charset="-122"/>
                <a:cs typeface="Inter" pitchFamily="34" charset="-120"/>
              </a:rPr>
              <a:t> instruction to prevent creating unnecessary layers.</a:t>
            </a:r>
            <a:endParaRPr lang="en-US" sz="1750" dirty="0"/>
          </a:p>
        </p:txBody>
      </p:sp>
      <p:sp>
        <p:nvSpPr>
          <p:cNvPr id="12" name="Shape 10"/>
          <p:cNvSpPr/>
          <p:nvPr/>
        </p:nvSpPr>
        <p:spPr>
          <a:xfrm>
            <a:off x="9486424" y="3621881"/>
            <a:ext cx="4342567" cy="2766179"/>
          </a:xfrm>
          <a:prstGeom prst="rect">
            <a:avLst/>
          </a:prstGeom>
          <a:solidFill>
            <a:srgbClr val="CDEFFE"/>
          </a:solidFill>
          <a:ln/>
        </p:spPr>
        <p:txBody>
          <a:bodyPr/>
          <a:lstStyle/>
          <a:p>
            <a:endParaRPr lang="en-US"/>
          </a:p>
        </p:txBody>
      </p:sp>
      <p:sp>
        <p:nvSpPr>
          <p:cNvPr id="13" name="Shape 11"/>
          <p:cNvSpPr/>
          <p:nvPr/>
        </p:nvSpPr>
        <p:spPr>
          <a:xfrm>
            <a:off x="9486424" y="3621881"/>
            <a:ext cx="30480" cy="2766179"/>
          </a:xfrm>
          <a:prstGeom prst="roundRect">
            <a:avLst>
              <a:gd name="adj" fmla="val 312558"/>
            </a:avLst>
          </a:prstGeom>
          <a:solidFill>
            <a:srgbClr val="B3D5E4"/>
          </a:solidFill>
          <a:ln/>
        </p:spPr>
        <p:txBody>
          <a:bodyPr/>
          <a:lstStyle/>
          <a:p>
            <a:endParaRPr lang="en-US"/>
          </a:p>
        </p:txBody>
      </p:sp>
      <p:sp>
        <p:nvSpPr>
          <p:cNvPr id="14" name="Text 12"/>
          <p:cNvSpPr/>
          <p:nvPr/>
        </p:nvSpPr>
        <p:spPr>
          <a:xfrm>
            <a:off x="9713238" y="3848695"/>
            <a:ext cx="3294459"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Avoid Unnecessary Tools</a:t>
            </a:r>
            <a:endParaRPr lang="en-US" sz="2200" dirty="0"/>
          </a:p>
        </p:txBody>
      </p:sp>
      <p:sp>
        <p:nvSpPr>
          <p:cNvPr id="15" name="Text 13"/>
          <p:cNvSpPr/>
          <p:nvPr/>
        </p:nvSpPr>
        <p:spPr>
          <a:xfrm>
            <a:off x="9713238" y="4339114"/>
            <a:ext cx="3888938"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Only install what's absolutely required for the application's runtime. Use multi-stage builds to separate build-time tools.</a:t>
            </a:r>
            <a:endParaRPr lang="en-US" sz="1750" dirty="0"/>
          </a:p>
        </p:txBody>
      </p:sp>
      <p:sp>
        <p:nvSpPr>
          <p:cNvPr id="17" name="TextBox 16"/>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pic>
        <p:nvPicPr>
          <p:cNvPr id="18" name="Picture 17" descr="Screenshot 2025-09-01 at 8.38.23 AM.png"/>
          <p:cNvPicPr>
            <a:picLocks noChangeAspect="1"/>
          </p:cNvPicPr>
          <p:nvPr/>
        </p:nvPicPr>
        <p:blipFill>
          <a:blip r:embed="rId5"/>
          <a:stretch>
            <a:fillRect/>
          </a:stretch>
        </p:blipFill>
        <p:spPr>
          <a:xfrm>
            <a:off x="182880" y="182880"/>
            <a:ext cx="914400" cy="876822"/>
          </a:xfrm>
          <a:prstGeom prst="rect">
            <a:avLst/>
          </a:prstGeom>
        </p:spPr>
      </p:pic>
      <p:sp>
        <p:nvSpPr>
          <p:cNvPr id="19" name="TextBox 18"/>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93CF">
              <a:alpha val="80000"/>
            </a:srgbClr>
          </a:solidFill>
          <a:ln/>
        </p:spPr>
        <p:txBody>
          <a:bodyPr/>
          <a:lstStyle/>
          <a:p>
            <a:endParaRPr lang="en-US"/>
          </a:p>
        </p:txBody>
      </p:sp>
      <p:sp>
        <p:nvSpPr>
          <p:cNvPr id="4" name="Text 1"/>
          <p:cNvSpPr/>
          <p:nvPr/>
        </p:nvSpPr>
        <p:spPr>
          <a:xfrm>
            <a:off x="3023711" y="3363516"/>
            <a:ext cx="8582978" cy="708779"/>
          </a:xfrm>
          <a:prstGeom prst="rect">
            <a:avLst/>
          </a:prstGeom>
          <a:noFill/>
          <a:ln/>
        </p:spPr>
        <p:txBody>
          <a:bodyPr wrap="none" lIns="0" tIns="0" rIns="0" bIns="0" rtlCol="0" anchor="t"/>
          <a:lstStyle/>
          <a:p>
            <a:pPr marL="0" indent="0" algn="ctr">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Security First: Beyond the Basics</a:t>
            </a:r>
            <a:endParaRPr lang="en-US" sz="4450" dirty="0"/>
          </a:p>
        </p:txBody>
      </p:sp>
      <p:sp>
        <p:nvSpPr>
          <p:cNvPr id="5" name="Text 2"/>
          <p:cNvSpPr/>
          <p:nvPr/>
        </p:nvSpPr>
        <p:spPr>
          <a:xfrm>
            <a:off x="793790" y="4412456"/>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000000"/>
                </a:solidFill>
                <a:latin typeface="Inter" pitchFamily="34" charset="0"/>
                <a:ea typeface="Inter" pitchFamily="34" charset="-122"/>
                <a:cs typeface="Inter" pitchFamily="34" charset="-120"/>
              </a:rPr>
              <a:t>Building secure images isn't just about reducing size; it's about minimising risk.</a:t>
            </a:r>
            <a:endParaRPr lang="en-US" sz="2200" dirty="0"/>
          </a:p>
        </p:txBody>
      </p:sp>
      <p:sp>
        <p:nvSpPr>
          <p:cNvPr id="7" name="TextBox 6"/>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pic>
        <p:nvPicPr>
          <p:cNvPr id="8" name="Picture 7" descr="Screenshot 2025-09-01 at 8.38.23 AM.png"/>
          <p:cNvPicPr>
            <a:picLocks noChangeAspect="1"/>
          </p:cNvPicPr>
          <p:nvPr/>
        </p:nvPicPr>
        <p:blipFill>
          <a:blip r:embed="rId6"/>
          <a:stretch>
            <a:fillRect/>
          </a:stretch>
        </p:blipFill>
        <p:spPr>
          <a:xfrm>
            <a:off x="182880" y="182880"/>
            <a:ext cx="914400" cy="876822"/>
          </a:xfrm>
          <a:prstGeom prst="rect">
            <a:avLst/>
          </a:prstGeom>
        </p:spPr>
      </p:pic>
      <p:sp>
        <p:nvSpPr>
          <p:cNvPr id="9" name="TextBox 8"/>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11580"/>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Enhanced Security: User and Command Best Practices</a:t>
            </a:r>
            <a:endParaRPr lang="en-US" sz="4450" dirty="0"/>
          </a:p>
        </p:txBody>
      </p:sp>
      <p:sp>
        <p:nvSpPr>
          <p:cNvPr id="3" name="Text 1"/>
          <p:cNvSpPr/>
          <p:nvPr/>
        </p:nvSpPr>
        <p:spPr>
          <a:xfrm>
            <a:off x="793790" y="308276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Protecting your containers from potential exploits requires careful attention to user permissions and command usage within the Dockerfile.</a:t>
            </a:r>
            <a:endParaRPr lang="en-US" sz="1750" dirty="0"/>
          </a:p>
        </p:txBody>
      </p:sp>
      <p:sp>
        <p:nvSpPr>
          <p:cNvPr id="4" name="Text 2"/>
          <p:cNvSpPr/>
          <p:nvPr/>
        </p:nvSpPr>
        <p:spPr>
          <a:xfrm>
            <a:off x="793790" y="4290536"/>
            <a:ext cx="3538418"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unito Sans Bold" pitchFamily="34" charset="0"/>
                <a:ea typeface="Nunito Sans Bold" pitchFamily="34" charset="-122"/>
                <a:cs typeface="Nunito Sans Bold" pitchFamily="34" charset="-120"/>
              </a:rPr>
              <a:t>Run as Non-Root User</a:t>
            </a:r>
            <a:endParaRPr lang="en-US" sz="2650" dirty="0"/>
          </a:p>
        </p:txBody>
      </p:sp>
      <p:sp>
        <p:nvSpPr>
          <p:cNvPr id="5" name="Text 3"/>
          <p:cNvSpPr/>
          <p:nvPr/>
        </p:nvSpPr>
        <p:spPr>
          <a:xfrm>
            <a:off x="793790" y="4942642"/>
            <a:ext cx="6244709" cy="73342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Always switch to a non-root user using the </a:t>
            </a:r>
            <a:r>
              <a:rPr lang="en-US" sz="1750" dirty="0">
                <a:solidFill>
                  <a:srgbClr val="000000"/>
                </a:solidFill>
                <a:highlight>
                  <a:srgbClr val="F2F2F2"/>
                </a:highlight>
                <a:latin typeface="Consolas" pitchFamily="34" charset="0"/>
                <a:ea typeface="Consolas" pitchFamily="34" charset="-122"/>
                <a:cs typeface="Consolas" pitchFamily="34" charset="-120"/>
              </a:rPr>
              <a:t>USER</a:t>
            </a:r>
            <a:r>
              <a:rPr lang="en-US" sz="1750" dirty="0">
                <a:solidFill>
                  <a:srgbClr val="000000"/>
                </a:solidFill>
                <a:latin typeface="Inter" pitchFamily="34" charset="0"/>
                <a:ea typeface="Inter" pitchFamily="34" charset="-122"/>
                <a:cs typeface="Inter" pitchFamily="34" charset="-120"/>
              </a:rPr>
              <a:t> directive.</a:t>
            </a:r>
            <a:endParaRPr lang="en-US" sz="1750" dirty="0"/>
          </a:p>
        </p:txBody>
      </p:sp>
      <p:sp>
        <p:nvSpPr>
          <p:cNvPr id="6" name="Text 4"/>
          <p:cNvSpPr/>
          <p:nvPr/>
        </p:nvSpPr>
        <p:spPr>
          <a:xfrm>
            <a:off x="793790" y="57553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Limits potential damage if a container is compromised.</a:t>
            </a:r>
            <a:endParaRPr lang="en-US" sz="1750" dirty="0"/>
          </a:p>
        </p:txBody>
      </p:sp>
      <p:sp>
        <p:nvSpPr>
          <p:cNvPr id="7" name="Text 5"/>
          <p:cNvSpPr/>
          <p:nvPr/>
        </p:nvSpPr>
        <p:spPr>
          <a:xfrm>
            <a:off x="793790" y="6197560"/>
            <a:ext cx="6244709" cy="74104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Example: </a:t>
            </a:r>
            <a:r>
              <a:rPr lang="en-US" sz="1750" dirty="0">
                <a:solidFill>
                  <a:srgbClr val="000000"/>
                </a:solidFill>
                <a:highlight>
                  <a:srgbClr val="F2F2F2"/>
                </a:highlight>
                <a:latin typeface="Consolas" pitchFamily="34" charset="0"/>
                <a:ea typeface="Consolas" pitchFamily="34" charset="-122"/>
                <a:cs typeface="Consolas" pitchFamily="34" charset="-120"/>
              </a:rPr>
              <a:t>RUN adduser --system appuser</a:t>
            </a:r>
            <a:r>
              <a:rPr lang="en-US" sz="1750" dirty="0">
                <a:solidFill>
                  <a:srgbClr val="000000"/>
                </a:solidFill>
                <a:latin typeface="Inter" pitchFamily="34" charset="0"/>
                <a:ea typeface="Inter" pitchFamily="34" charset="-122"/>
                <a:cs typeface="Inter" pitchFamily="34" charset="-120"/>
              </a:rPr>
              <a:t>, then </a:t>
            </a:r>
            <a:r>
              <a:rPr lang="en-US" sz="1750" dirty="0">
                <a:solidFill>
                  <a:srgbClr val="000000"/>
                </a:solidFill>
                <a:highlight>
                  <a:srgbClr val="F2F2F2"/>
                </a:highlight>
                <a:latin typeface="Consolas" pitchFamily="34" charset="0"/>
                <a:ea typeface="Consolas" pitchFamily="34" charset="-122"/>
                <a:cs typeface="Consolas" pitchFamily="34" charset="-120"/>
              </a:rPr>
              <a:t>USER appuser</a:t>
            </a: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8" name="Text 6"/>
          <p:cNvSpPr/>
          <p:nvPr/>
        </p:nvSpPr>
        <p:spPr>
          <a:xfrm>
            <a:off x="7599521" y="4290536"/>
            <a:ext cx="3583305" cy="44815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unito Sans Bold" pitchFamily="34" charset="0"/>
                <a:ea typeface="Nunito Sans Bold" pitchFamily="34" charset="-122"/>
                <a:cs typeface="Nunito Sans Bold" pitchFamily="34" charset="-120"/>
              </a:rPr>
              <a:t>Prefer </a:t>
            </a:r>
            <a:r>
              <a:rPr lang="en-US" sz="2650" b="1" dirty="0">
                <a:solidFill>
                  <a:srgbClr val="000000"/>
                </a:solidFill>
                <a:highlight>
                  <a:srgbClr val="F2F2F2"/>
                </a:highlight>
                <a:latin typeface="Consolas" pitchFamily="34" charset="0"/>
                <a:ea typeface="Consolas" pitchFamily="34" charset="-122"/>
                <a:cs typeface="Consolas" pitchFamily="34" charset="-120"/>
              </a:rPr>
              <a:t>COPY</a:t>
            </a:r>
            <a:r>
              <a:rPr lang="en-US" sz="2650" b="1" dirty="0">
                <a:solidFill>
                  <a:srgbClr val="000000"/>
                </a:solidFill>
                <a:latin typeface="Nunito Sans Bold" pitchFamily="34" charset="0"/>
                <a:ea typeface="Nunito Sans Bold" pitchFamily="34" charset="-122"/>
                <a:cs typeface="Nunito Sans Bold" pitchFamily="34" charset="-120"/>
              </a:rPr>
              <a:t> over </a:t>
            </a:r>
            <a:r>
              <a:rPr lang="en-US" sz="2650" b="1" dirty="0">
                <a:solidFill>
                  <a:srgbClr val="000000"/>
                </a:solidFill>
                <a:highlight>
                  <a:srgbClr val="F2F2F2"/>
                </a:highlight>
                <a:latin typeface="Consolas" pitchFamily="34" charset="0"/>
                <a:ea typeface="Consolas" pitchFamily="34" charset="-122"/>
                <a:cs typeface="Consolas" pitchFamily="34" charset="-120"/>
              </a:rPr>
              <a:t>ADD</a:t>
            </a:r>
            <a:endParaRPr lang="en-US" sz="2650" dirty="0"/>
          </a:p>
        </p:txBody>
      </p:sp>
      <p:sp>
        <p:nvSpPr>
          <p:cNvPr id="9" name="Text 7"/>
          <p:cNvSpPr/>
          <p:nvPr/>
        </p:nvSpPr>
        <p:spPr>
          <a:xfrm>
            <a:off x="7599521" y="4965502"/>
            <a:ext cx="6244709" cy="73342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highlight>
                  <a:srgbClr val="F2F2F2"/>
                </a:highlight>
                <a:latin typeface="Consolas" pitchFamily="34" charset="0"/>
                <a:ea typeface="Consolas" pitchFamily="34" charset="-122"/>
                <a:cs typeface="Consolas" pitchFamily="34" charset="-120"/>
              </a:rPr>
              <a:t>COPY</a:t>
            </a:r>
            <a:r>
              <a:rPr lang="en-US" sz="1750" dirty="0">
                <a:solidFill>
                  <a:srgbClr val="000000"/>
                </a:solidFill>
                <a:latin typeface="Inter" pitchFamily="34" charset="0"/>
                <a:ea typeface="Inter" pitchFamily="34" charset="-122"/>
                <a:cs typeface="Inter" pitchFamily="34" charset="-120"/>
              </a:rPr>
              <a:t> is simpler and more predictable, only copying local files.</a:t>
            </a:r>
            <a:endParaRPr lang="en-US" sz="1750" dirty="0"/>
          </a:p>
        </p:txBody>
      </p:sp>
      <p:sp>
        <p:nvSpPr>
          <p:cNvPr id="10" name="Text 8"/>
          <p:cNvSpPr/>
          <p:nvPr/>
        </p:nvSpPr>
        <p:spPr>
          <a:xfrm>
            <a:off x="7599521" y="5778222"/>
            <a:ext cx="6244709" cy="109632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highlight>
                  <a:srgbClr val="F2F2F2"/>
                </a:highlight>
                <a:latin typeface="Consolas" pitchFamily="34" charset="0"/>
                <a:ea typeface="Consolas" pitchFamily="34" charset="-122"/>
                <a:cs typeface="Consolas" pitchFamily="34" charset="-120"/>
              </a:rPr>
              <a:t>ADD</a:t>
            </a:r>
            <a:r>
              <a:rPr lang="en-US" sz="1750" dirty="0">
                <a:solidFill>
                  <a:srgbClr val="000000"/>
                </a:solidFill>
                <a:latin typeface="Inter" pitchFamily="34" charset="0"/>
                <a:ea typeface="Inter" pitchFamily="34" charset="-122"/>
                <a:cs typeface="Inter" pitchFamily="34" charset="-120"/>
              </a:rPr>
              <a:t> has additional features (URL download, tar extraction) that can introduce security risks or unexpected behaviour if not carefully used.</a:t>
            </a:r>
            <a:endParaRPr lang="en-US" sz="1750" dirty="0"/>
          </a:p>
        </p:txBody>
      </p:sp>
      <p:sp>
        <p:nvSpPr>
          <p:cNvPr id="12" name="TextBox 11"/>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pic>
        <p:nvPicPr>
          <p:cNvPr id="13" name="Picture 12" descr="Screenshot 2025-09-01 at 8.38.23 AM.png"/>
          <p:cNvPicPr>
            <a:picLocks noChangeAspect="1"/>
          </p:cNvPicPr>
          <p:nvPr/>
        </p:nvPicPr>
        <p:blipFill>
          <a:blip r:embed="rId5"/>
          <a:stretch>
            <a:fillRect/>
          </a:stretch>
        </p:blipFill>
        <p:spPr>
          <a:xfrm>
            <a:off x="182880" y="182880"/>
            <a:ext cx="914400" cy="876822"/>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6604" y="687348"/>
            <a:ext cx="7783592" cy="1214676"/>
          </a:xfrm>
          <a:prstGeom prst="rect">
            <a:avLst/>
          </a:prstGeom>
          <a:noFill/>
          <a:ln/>
        </p:spPr>
        <p:txBody>
          <a:bodyPr wrap="square" lIns="0" tIns="0" rIns="0" bIns="0" rtlCol="0" anchor="t"/>
          <a:lstStyle/>
          <a:p>
            <a:pPr marL="0" indent="0" algn="l">
              <a:lnSpc>
                <a:spcPts val="4750"/>
              </a:lnSpc>
              <a:buNone/>
            </a:pPr>
            <a:r>
              <a:rPr lang="en-US" sz="3800" b="1" dirty="0">
                <a:solidFill>
                  <a:srgbClr val="000000"/>
                </a:solidFill>
                <a:latin typeface="Nunito Sans Bold" pitchFamily="34" charset="0"/>
                <a:ea typeface="Nunito Sans Bold" pitchFamily="34" charset="-122"/>
                <a:cs typeface="Nunito Sans Bold" pitchFamily="34" charset="-120"/>
              </a:rPr>
              <a:t>Image Scanning &amp; CI/CD Integration</a:t>
            </a:r>
            <a:endParaRPr lang="en-US" sz="3800" dirty="0"/>
          </a:p>
        </p:txBody>
      </p:sp>
      <p:sp>
        <p:nvSpPr>
          <p:cNvPr id="4" name="Text 1"/>
          <p:cNvSpPr/>
          <p:nvPr/>
        </p:nvSpPr>
        <p:spPr>
          <a:xfrm>
            <a:off x="6166604" y="2193488"/>
            <a:ext cx="7783592" cy="621983"/>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nter" pitchFamily="34" charset="0"/>
                <a:ea typeface="Inter" pitchFamily="34" charset="-122"/>
                <a:cs typeface="Inter" pitchFamily="34" charset="-120"/>
              </a:rPr>
              <a:t>Proactive security scanning is essential for identifying and mitigating vulnerabilities throughout your development lifecycle.</a:t>
            </a:r>
            <a:endParaRPr lang="en-US" sz="1500" dirty="0"/>
          </a:p>
        </p:txBody>
      </p:sp>
      <p:sp>
        <p:nvSpPr>
          <p:cNvPr id="5" name="Shape 2"/>
          <p:cNvSpPr/>
          <p:nvPr/>
        </p:nvSpPr>
        <p:spPr>
          <a:xfrm>
            <a:off x="6166604" y="3034070"/>
            <a:ext cx="7783592" cy="1166217"/>
          </a:xfrm>
          <a:prstGeom prst="roundRect">
            <a:avLst>
              <a:gd name="adj" fmla="val 7000"/>
            </a:avLst>
          </a:prstGeom>
          <a:solidFill>
            <a:srgbClr val="FFFFFF"/>
          </a:solidFill>
          <a:ln w="22860">
            <a:solidFill>
              <a:srgbClr val="B3D5E4"/>
            </a:solidFill>
            <a:prstDash val="solid"/>
          </a:ln>
        </p:spPr>
        <p:txBody>
          <a:bodyPr/>
          <a:lstStyle/>
          <a:p>
            <a:endParaRPr lang="en-US"/>
          </a:p>
        </p:txBody>
      </p:sp>
      <p:sp>
        <p:nvSpPr>
          <p:cNvPr id="6" name="Shape 3"/>
          <p:cNvSpPr/>
          <p:nvPr/>
        </p:nvSpPr>
        <p:spPr>
          <a:xfrm>
            <a:off x="6189464" y="3056930"/>
            <a:ext cx="777478" cy="1120497"/>
          </a:xfrm>
          <a:prstGeom prst="roundRect">
            <a:avLst>
              <a:gd name="adj" fmla="val 6972"/>
            </a:avLst>
          </a:prstGeom>
          <a:solidFill>
            <a:srgbClr val="CDEFFE"/>
          </a:solidFill>
          <a:ln/>
        </p:spPr>
        <p:txBody>
          <a:bodyPr/>
          <a:lstStyle/>
          <a:p>
            <a:endParaRPr lang="en-US"/>
          </a:p>
        </p:txBody>
      </p:sp>
      <p:sp>
        <p:nvSpPr>
          <p:cNvPr id="7" name="Text 4"/>
          <p:cNvSpPr/>
          <p:nvPr/>
        </p:nvSpPr>
        <p:spPr>
          <a:xfrm>
            <a:off x="6428661" y="3434953"/>
            <a:ext cx="291465" cy="364450"/>
          </a:xfrm>
          <a:prstGeom prst="rect">
            <a:avLst/>
          </a:prstGeom>
          <a:noFill/>
          <a:ln/>
        </p:spPr>
        <p:txBody>
          <a:bodyPr wrap="none" lIns="0" tIns="0" rIns="0" bIns="0" rtlCol="0" anchor="t"/>
          <a:lstStyle/>
          <a:p>
            <a:pPr marL="0" indent="0" algn="l">
              <a:lnSpc>
                <a:spcPts val="2250"/>
              </a:lnSpc>
              <a:buNone/>
            </a:pPr>
            <a:r>
              <a:rPr lang="en-US" sz="2250" b="1" dirty="0">
                <a:solidFill>
                  <a:srgbClr val="000000"/>
                </a:solidFill>
                <a:latin typeface="Nunito Sans Bold" pitchFamily="34" charset="0"/>
                <a:ea typeface="Nunito Sans Bold" pitchFamily="34" charset="-122"/>
                <a:cs typeface="Nunito Sans Bold" pitchFamily="34" charset="-120"/>
              </a:rPr>
              <a:t>1</a:t>
            </a:r>
            <a:endParaRPr lang="en-US" sz="2250" dirty="0"/>
          </a:p>
        </p:txBody>
      </p:sp>
      <p:sp>
        <p:nvSpPr>
          <p:cNvPr id="8" name="Text 5"/>
          <p:cNvSpPr/>
          <p:nvPr/>
        </p:nvSpPr>
        <p:spPr>
          <a:xfrm>
            <a:off x="7161252" y="3251240"/>
            <a:ext cx="2429589" cy="303728"/>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Nunito Sans Bold" pitchFamily="34" charset="0"/>
                <a:ea typeface="Nunito Sans Bold" pitchFamily="34" charset="-122"/>
                <a:cs typeface="Nunito Sans Bold" pitchFamily="34" charset="-120"/>
              </a:rPr>
              <a:t>Automate Scans</a:t>
            </a:r>
            <a:endParaRPr lang="en-US" sz="1900" dirty="0"/>
          </a:p>
        </p:txBody>
      </p:sp>
      <p:sp>
        <p:nvSpPr>
          <p:cNvPr id="9" name="Text 6"/>
          <p:cNvSpPr/>
          <p:nvPr/>
        </p:nvSpPr>
        <p:spPr>
          <a:xfrm>
            <a:off x="7161252" y="3671530"/>
            <a:ext cx="6766084" cy="310991"/>
          </a:xfrm>
          <a:prstGeom prst="rect">
            <a:avLst/>
          </a:prstGeom>
          <a:noFill/>
          <a:ln/>
        </p:spPr>
        <p:txBody>
          <a:bodyPr wrap="none" lIns="0" tIns="0" rIns="0" bIns="0" rtlCol="0" anchor="t"/>
          <a:lstStyle/>
          <a:p>
            <a:pPr marL="0" indent="0" algn="l">
              <a:lnSpc>
                <a:spcPts val="2400"/>
              </a:lnSpc>
              <a:buNone/>
            </a:pPr>
            <a:r>
              <a:rPr lang="en-US" sz="1500" dirty="0">
                <a:solidFill>
                  <a:srgbClr val="000000"/>
                </a:solidFill>
                <a:latin typeface="Inter" pitchFamily="34" charset="0"/>
                <a:ea typeface="Inter" pitchFamily="34" charset="-122"/>
                <a:cs typeface="Inter" pitchFamily="34" charset="-120"/>
              </a:rPr>
              <a:t>Integrate tools like Trivy, Docker Scout, or Clair into your CI/CD pipelines.</a:t>
            </a:r>
            <a:endParaRPr lang="en-US" sz="1500" dirty="0"/>
          </a:p>
        </p:txBody>
      </p:sp>
      <p:sp>
        <p:nvSpPr>
          <p:cNvPr id="10" name="Shape 7"/>
          <p:cNvSpPr/>
          <p:nvPr/>
        </p:nvSpPr>
        <p:spPr>
          <a:xfrm>
            <a:off x="6166604" y="4394597"/>
            <a:ext cx="7783592" cy="1476613"/>
          </a:xfrm>
          <a:prstGeom prst="roundRect">
            <a:avLst>
              <a:gd name="adj" fmla="val 5529"/>
            </a:avLst>
          </a:prstGeom>
          <a:solidFill>
            <a:srgbClr val="FFFFFF"/>
          </a:solidFill>
          <a:ln w="22860">
            <a:solidFill>
              <a:srgbClr val="B3D5E4"/>
            </a:solidFill>
            <a:prstDash val="solid"/>
          </a:ln>
        </p:spPr>
        <p:txBody>
          <a:bodyPr/>
          <a:lstStyle/>
          <a:p>
            <a:endParaRPr lang="en-US"/>
          </a:p>
        </p:txBody>
      </p:sp>
      <p:sp>
        <p:nvSpPr>
          <p:cNvPr id="11" name="Shape 8"/>
          <p:cNvSpPr/>
          <p:nvPr/>
        </p:nvSpPr>
        <p:spPr>
          <a:xfrm>
            <a:off x="6189464" y="4417457"/>
            <a:ext cx="777478" cy="1430893"/>
          </a:xfrm>
          <a:prstGeom prst="roundRect">
            <a:avLst>
              <a:gd name="adj" fmla="val 6972"/>
            </a:avLst>
          </a:prstGeom>
          <a:solidFill>
            <a:srgbClr val="CDEFFE"/>
          </a:solidFill>
          <a:ln/>
        </p:spPr>
        <p:txBody>
          <a:bodyPr/>
          <a:lstStyle/>
          <a:p>
            <a:endParaRPr lang="en-US"/>
          </a:p>
        </p:txBody>
      </p:sp>
      <p:sp>
        <p:nvSpPr>
          <p:cNvPr id="12" name="Text 9"/>
          <p:cNvSpPr/>
          <p:nvPr/>
        </p:nvSpPr>
        <p:spPr>
          <a:xfrm>
            <a:off x="6428661" y="4950619"/>
            <a:ext cx="291465" cy="364450"/>
          </a:xfrm>
          <a:prstGeom prst="rect">
            <a:avLst/>
          </a:prstGeom>
          <a:noFill/>
          <a:ln/>
        </p:spPr>
        <p:txBody>
          <a:bodyPr wrap="none" lIns="0" tIns="0" rIns="0" bIns="0" rtlCol="0" anchor="t"/>
          <a:lstStyle/>
          <a:p>
            <a:pPr marL="0" indent="0" algn="l">
              <a:lnSpc>
                <a:spcPts val="2250"/>
              </a:lnSpc>
              <a:buNone/>
            </a:pPr>
            <a:r>
              <a:rPr lang="en-US" sz="2250" b="1" dirty="0">
                <a:solidFill>
                  <a:srgbClr val="000000"/>
                </a:solidFill>
                <a:latin typeface="Nunito Sans Bold" pitchFamily="34" charset="0"/>
                <a:ea typeface="Nunito Sans Bold" pitchFamily="34" charset="-122"/>
                <a:cs typeface="Nunito Sans Bold" pitchFamily="34" charset="-120"/>
              </a:rPr>
              <a:t>2</a:t>
            </a:r>
            <a:endParaRPr lang="en-US" sz="2250" dirty="0"/>
          </a:p>
        </p:txBody>
      </p:sp>
      <p:sp>
        <p:nvSpPr>
          <p:cNvPr id="13" name="Text 10"/>
          <p:cNvSpPr/>
          <p:nvPr/>
        </p:nvSpPr>
        <p:spPr>
          <a:xfrm>
            <a:off x="7161252" y="4611767"/>
            <a:ext cx="2429589" cy="303728"/>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Nunito Sans Bold" pitchFamily="34" charset="0"/>
                <a:ea typeface="Nunito Sans Bold" pitchFamily="34" charset="-122"/>
                <a:cs typeface="Nunito Sans Bold" pitchFamily="34" charset="-120"/>
              </a:rPr>
              <a:t>Catch Issues Early</a:t>
            </a:r>
            <a:endParaRPr lang="en-US" sz="1900" dirty="0"/>
          </a:p>
        </p:txBody>
      </p:sp>
      <p:sp>
        <p:nvSpPr>
          <p:cNvPr id="14" name="Text 11"/>
          <p:cNvSpPr/>
          <p:nvPr/>
        </p:nvSpPr>
        <p:spPr>
          <a:xfrm>
            <a:off x="7161252" y="5032058"/>
            <a:ext cx="6766084" cy="621983"/>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nter" pitchFamily="34" charset="0"/>
                <a:ea typeface="Inter" pitchFamily="34" charset="-122"/>
                <a:cs typeface="Inter" pitchFamily="34" charset="-120"/>
              </a:rPr>
              <a:t>Identify known vulnerabilities in dependencies and base images before deployment.</a:t>
            </a:r>
            <a:endParaRPr lang="en-US" sz="1500" dirty="0"/>
          </a:p>
        </p:txBody>
      </p:sp>
      <p:sp>
        <p:nvSpPr>
          <p:cNvPr id="15" name="Shape 12"/>
          <p:cNvSpPr/>
          <p:nvPr/>
        </p:nvSpPr>
        <p:spPr>
          <a:xfrm>
            <a:off x="6166604" y="6065520"/>
            <a:ext cx="7783592" cy="1476613"/>
          </a:xfrm>
          <a:prstGeom prst="roundRect">
            <a:avLst>
              <a:gd name="adj" fmla="val 5529"/>
            </a:avLst>
          </a:prstGeom>
          <a:solidFill>
            <a:srgbClr val="FFFFFF"/>
          </a:solidFill>
          <a:ln w="22860">
            <a:solidFill>
              <a:srgbClr val="B3D5E4"/>
            </a:solidFill>
            <a:prstDash val="solid"/>
          </a:ln>
        </p:spPr>
        <p:txBody>
          <a:bodyPr/>
          <a:lstStyle/>
          <a:p>
            <a:endParaRPr lang="en-US"/>
          </a:p>
        </p:txBody>
      </p:sp>
      <p:sp>
        <p:nvSpPr>
          <p:cNvPr id="16" name="Shape 13"/>
          <p:cNvSpPr/>
          <p:nvPr/>
        </p:nvSpPr>
        <p:spPr>
          <a:xfrm>
            <a:off x="6189464" y="6088380"/>
            <a:ext cx="777478" cy="1430893"/>
          </a:xfrm>
          <a:prstGeom prst="roundRect">
            <a:avLst>
              <a:gd name="adj" fmla="val 6972"/>
            </a:avLst>
          </a:prstGeom>
          <a:solidFill>
            <a:srgbClr val="CDEFFE"/>
          </a:solidFill>
          <a:ln/>
        </p:spPr>
        <p:txBody>
          <a:bodyPr/>
          <a:lstStyle/>
          <a:p>
            <a:endParaRPr lang="en-US"/>
          </a:p>
        </p:txBody>
      </p:sp>
      <p:sp>
        <p:nvSpPr>
          <p:cNvPr id="17" name="Text 14"/>
          <p:cNvSpPr/>
          <p:nvPr/>
        </p:nvSpPr>
        <p:spPr>
          <a:xfrm>
            <a:off x="6428661" y="6621542"/>
            <a:ext cx="291465" cy="364450"/>
          </a:xfrm>
          <a:prstGeom prst="rect">
            <a:avLst/>
          </a:prstGeom>
          <a:noFill/>
          <a:ln/>
        </p:spPr>
        <p:txBody>
          <a:bodyPr wrap="none" lIns="0" tIns="0" rIns="0" bIns="0" rtlCol="0" anchor="t"/>
          <a:lstStyle/>
          <a:p>
            <a:pPr marL="0" indent="0" algn="l">
              <a:lnSpc>
                <a:spcPts val="2250"/>
              </a:lnSpc>
              <a:buNone/>
            </a:pPr>
            <a:r>
              <a:rPr lang="en-US" sz="2250" b="1" dirty="0">
                <a:solidFill>
                  <a:srgbClr val="000000"/>
                </a:solidFill>
                <a:latin typeface="Nunito Sans Bold" pitchFamily="34" charset="0"/>
                <a:ea typeface="Nunito Sans Bold" pitchFamily="34" charset="-122"/>
                <a:cs typeface="Nunito Sans Bold" pitchFamily="34" charset="-120"/>
              </a:rPr>
              <a:t>3</a:t>
            </a:r>
            <a:endParaRPr lang="en-US" sz="2250" dirty="0"/>
          </a:p>
        </p:txBody>
      </p:sp>
      <p:sp>
        <p:nvSpPr>
          <p:cNvPr id="18" name="Text 15"/>
          <p:cNvSpPr/>
          <p:nvPr/>
        </p:nvSpPr>
        <p:spPr>
          <a:xfrm>
            <a:off x="7161252" y="6282690"/>
            <a:ext cx="2573655" cy="303728"/>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Nunito Sans Bold" pitchFamily="34" charset="0"/>
                <a:ea typeface="Nunito Sans Bold" pitchFamily="34" charset="-122"/>
                <a:cs typeface="Nunito Sans Bold" pitchFamily="34" charset="-120"/>
              </a:rPr>
              <a:t>Continuous Monitoring</a:t>
            </a:r>
            <a:endParaRPr lang="en-US" sz="1900" dirty="0"/>
          </a:p>
        </p:txBody>
      </p:sp>
      <p:sp>
        <p:nvSpPr>
          <p:cNvPr id="19" name="Text 16"/>
          <p:cNvSpPr/>
          <p:nvPr/>
        </p:nvSpPr>
        <p:spPr>
          <a:xfrm>
            <a:off x="7161252" y="6702981"/>
            <a:ext cx="6766084" cy="621983"/>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nter" pitchFamily="34" charset="0"/>
                <a:ea typeface="Inter" pitchFamily="34" charset="-122"/>
                <a:cs typeface="Inter" pitchFamily="34" charset="-120"/>
              </a:rPr>
              <a:t>Regularly scan images even after deployment to detect newly discovered threats.</a:t>
            </a:r>
            <a:endParaRPr lang="en-US" sz="1500" dirty="0"/>
          </a:p>
        </p:txBody>
      </p:sp>
      <p:sp>
        <p:nvSpPr>
          <p:cNvPr id="21" name="TextBox 20"/>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pic>
        <p:nvPicPr>
          <p:cNvPr id="22" name="Picture 21" descr="Screenshot 2025-09-01 at 8.38.23 AM.png"/>
          <p:cNvPicPr>
            <a:picLocks noChangeAspect="1"/>
          </p:cNvPicPr>
          <p:nvPr/>
        </p:nvPicPr>
        <p:blipFill>
          <a:blip r:embed="rId6"/>
          <a:stretch>
            <a:fillRect/>
          </a:stretch>
        </p:blipFill>
        <p:spPr>
          <a:xfrm>
            <a:off x="182880" y="182880"/>
            <a:ext cx="914400" cy="876822"/>
          </a:xfrm>
          <a:prstGeom prst="rect">
            <a:avLst/>
          </a:prstGeom>
        </p:spPr>
      </p:pic>
      <p:sp>
        <p:nvSpPr>
          <p:cNvPr id="23" name="TextBox 22"/>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TotalTime>
  <Words>696</Words>
  <Application>Microsoft Macintosh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Inter</vt:lpstr>
      <vt:lpstr>Nunito Sans Bold</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Aman Kumar</cp:lastModifiedBy>
  <cp:revision>2</cp:revision>
  <dcterms:created xsi:type="dcterms:W3CDTF">2025-08-11T17:27:06Z</dcterms:created>
  <dcterms:modified xsi:type="dcterms:W3CDTF">2025-08-11T18:35:57Z</dcterms:modified>
</cp:coreProperties>
</file>